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12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3.xml" ContentType="application/vnd.openxmlformats-officedocument.presentationml.slide+xml"/>
  <Override PartName="/ppt/slides/slide19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8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6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73" r:id="rId2"/>
  </p:sldMasterIdLst>
  <p:notesMasterIdLst>
    <p:notesMasterId r:id="rId25"/>
  </p:notesMasterIdLst>
  <p:handoutMasterIdLst>
    <p:handoutMasterId r:id="rId26"/>
  </p:handoutMasterIdLst>
  <p:sldIdLst>
    <p:sldId id="256" r:id="rId3"/>
    <p:sldId id="520" r:id="rId4"/>
    <p:sldId id="521" r:id="rId5"/>
    <p:sldId id="522" r:id="rId6"/>
    <p:sldId id="523" r:id="rId7"/>
    <p:sldId id="524" r:id="rId8"/>
    <p:sldId id="525" r:id="rId9"/>
    <p:sldId id="526" r:id="rId10"/>
    <p:sldId id="528" r:id="rId11"/>
    <p:sldId id="539" r:id="rId12"/>
    <p:sldId id="531" r:id="rId13"/>
    <p:sldId id="534" r:id="rId14"/>
    <p:sldId id="527" r:id="rId15"/>
    <p:sldId id="529" r:id="rId16"/>
    <p:sldId id="530" r:id="rId17"/>
    <p:sldId id="533" r:id="rId18"/>
    <p:sldId id="532" r:id="rId19"/>
    <p:sldId id="536" r:id="rId20"/>
    <p:sldId id="538" r:id="rId21"/>
    <p:sldId id="537" r:id="rId22"/>
    <p:sldId id="540" r:id="rId23"/>
    <p:sldId id="541" r:id="rId24"/>
  </p:sldIdLst>
  <p:sldSz cx="12192000" cy="6858000"/>
  <p:notesSz cx="7099300" cy="10234613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1000"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000"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000"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000"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000"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000"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000"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000"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000"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0000"/>
    <a:srgbClr val="339966"/>
    <a:srgbClr val="DDDDDD"/>
    <a:srgbClr val="9BE0E9"/>
    <a:srgbClr val="9BE9E0"/>
    <a:srgbClr val="FF9900"/>
    <a:srgbClr val="535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495" autoAdjust="0"/>
    <p:restoredTop sz="97605" autoAdjust="0"/>
  </p:normalViewPr>
  <p:slideViewPr>
    <p:cSldViewPr snapToGrid="0">
      <p:cViewPr varScale="1">
        <p:scale>
          <a:sx n="63" d="100"/>
          <a:sy n="63" d="100"/>
        </p:scale>
        <p:origin x="440" y="64"/>
      </p:cViewPr>
      <p:guideLst>
        <p:guide orient="horz" pos="2160"/>
        <p:guide pos="3840"/>
      </p:guideLst>
    </p:cSldViewPr>
  </p:slideViewPr>
  <p:notesTextViewPr>
    <p:cViewPr>
      <p:scale>
        <a:sx n="50" d="100"/>
        <a:sy n="50" d="100"/>
      </p:scale>
      <p:origin x="0" y="0"/>
    </p:cViewPr>
  </p:notesTextViewPr>
  <p:sorterViewPr>
    <p:cViewPr>
      <p:scale>
        <a:sx n="100" d="100"/>
        <a:sy n="100" d="100"/>
      </p:scale>
      <p:origin x="0" y="13038"/>
    </p:cViewPr>
  </p:sorterViewPr>
  <p:notesViewPr>
    <p:cSldViewPr snapToGrid="0">
      <p:cViewPr varScale="1">
        <p:scale>
          <a:sx n="49" d="100"/>
          <a:sy n="49" d="100"/>
        </p:scale>
        <p:origin x="-2976" y="-90"/>
      </p:cViewPr>
      <p:guideLst>
        <p:guide orient="horz" pos="3224"/>
        <p:guide pos="2237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33" Type="http://schemas.openxmlformats.org/officeDocument/2006/relationships/customXml" Target="../customXml/item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customXml" Target="../customXml/item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customXml" Target="../customXml/item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76871" cy="512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55" tIns="47378" rIns="94755" bIns="47378" numCol="1" anchor="t" anchorCtr="0" compatLnSpc="1">
            <a:prstTxWarp prst="textNoShape">
              <a:avLst/>
            </a:prstTxWarp>
          </a:bodyPr>
          <a:lstStyle>
            <a:lvl1pPr defTabSz="947073">
              <a:defRPr sz="1100" b="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0738" y="0"/>
            <a:ext cx="3076870" cy="512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55" tIns="47378" rIns="94755" bIns="47378" numCol="1" anchor="t" anchorCtr="0" compatLnSpc="1">
            <a:prstTxWarp prst="textNoShape">
              <a:avLst/>
            </a:prstTxWarp>
          </a:bodyPr>
          <a:lstStyle>
            <a:lvl1pPr algn="r" defTabSz="947073">
              <a:defRPr sz="1100" b="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720673"/>
            <a:ext cx="3076871" cy="512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55" tIns="47378" rIns="94755" bIns="47378" numCol="1" anchor="b" anchorCtr="0" compatLnSpc="1">
            <a:prstTxWarp prst="textNoShape">
              <a:avLst/>
            </a:prstTxWarp>
          </a:bodyPr>
          <a:lstStyle>
            <a:lvl1pPr defTabSz="947073">
              <a:defRPr sz="1100" b="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0738" y="9720673"/>
            <a:ext cx="3076870" cy="512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55" tIns="47378" rIns="94755" bIns="47378" numCol="1" anchor="b" anchorCtr="0" compatLnSpc="1">
            <a:prstTxWarp prst="textNoShape">
              <a:avLst/>
            </a:prstTxWarp>
          </a:bodyPr>
          <a:lstStyle>
            <a:lvl1pPr algn="r" defTabSz="947073">
              <a:defRPr sz="1100" b="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6F29885-20F9-467B-9226-F4633413D76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9893779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76871" cy="512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55" tIns="47378" rIns="94755" bIns="47378" numCol="1" anchor="t" anchorCtr="0" compatLnSpc="1">
            <a:prstTxWarp prst="textNoShape">
              <a:avLst/>
            </a:prstTxWarp>
          </a:bodyPr>
          <a:lstStyle>
            <a:lvl1pPr defTabSz="947073">
              <a:defRPr sz="1100" b="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0738" y="0"/>
            <a:ext cx="3076870" cy="512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55" tIns="47378" rIns="94755" bIns="47378" numCol="1" anchor="t" anchorCtr="0" compatLnSpc="1">
            <a:prstTxWarp prst="textNoShape">
              <a:avLst/>
            </a:prstTxWarp>
          </a:bodyPr>
          <a:lstStyle>
            <a:lvl1pPr algn="r" defTabSz="947073">
              <a:defRPr sz="1100" b="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fr-FR" altLang="fr-FR"/>
              <a:t>01 Avril 2010</a:t>
            </a:r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41288" y="768350"/>
            <a:ext cx="68199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0438" y="4861155"/>
            <a:ext cx="5678425" cy="4605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55" tIns="47378" rIns="94755" bIns="473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noProof="0"/>
              <a:t>Cliquez pour modifier les styles du texte du masque</a:t>
            </a:r>
          </a:p>
          <a:p>
            <a:pPr lvl="1"/>
            <a:r>
              <a:rPr lang="fr-FR" altLang="fr-FR" noProof="0"/>
              <a:t>Deuxième niveau</a:t>
            </a:r>
          </a:p>
          <a:p>
            <a:pPr lvl="2"/>
            <a:r>
              <a:rPr lang="fr-FR" altLang="fr-FR" noProof="0"/>
              <a:t>Troisième niveau</a:t>
            </a:r>
          </a:p>
          <a:p>
            <a:pPr lvl="3"/>
            <a:r>
              <a:rPr lang="fr-FR" altLang="fr-FR" noProof="0"/>
              <a:t>Quatrième niveau</a:t>
            </a:r>
          </a:p>
          <a:p>
            <a:pPr lvl="4"/>
            <a:r>
              <a:rPr lang="fr-FR" altLang="fr-FR" noProof="0"/>
              <a:t>Cinquième niveau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720673"/>
            <a:ext cx="3076871" cy="512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55" tIns="47378" rIns="94755" bIns="47378" numCol="1" anchor="b" anchorCtr="0" compatLnSpc="1">
            <a:prstTxWarp prst="textNoShape">
              <a:avLst/>
            </a:prstTxWarp>
          </a:bodyPr>
          <a:lstStyle>
            <a:lvl1pPr defTabSz="947073">
              <a:defRPr sz="1100" b="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fr-FR" altLang="fr-FR"/>
              <a:t>F. Rasoanoavy JCMM 2010</a:t>
            </a:r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0738" y="9720673"/>
            <a:ext cx="3076870" cy="512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55" tIns="47378" rIns="94755" bIns="47378" numCol="1" anchor="b" anchorCtr="0" compatLnSpc="1">
            <a:prstTxWarp prst="textNoShape">
              <a:avLst/>
            </a:prstTxWarp>
          </a:bodyPr>
          <a:lstStyle>
            <a:lvl1pPr algn="r" defTabSz="947073">
              <a:defRPr sz="1100" b="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fr-FR" altLang="fr-FR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3109694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1288" y="768350"/>
            <a:ext cx="6819900" cy="3836988"/>
          </a:xfrm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r>
              <a:rPr lang="fr-FR" altLang="fr-FR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605921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 userDrawn="1"/>
        </p:nvSpPr>
        <p:spPr bwMode="auto">
          <a:xfrm>
            <a:off x="0" y="1"/>
            <a:ext cx="12192000" cy="56483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  <a:extLst/>
        </p:spPr>
        <p:txBody>
          <a:bodyPr wrap="none" anchor="ctr"/>
          <a:lstStyle>
            <a:lvl1pPr eaLnBrk="0" hangingPunct="0">
              <a:defRPr sz="10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fr-FR" altLang="fr-FR" sz="1000"/>
          </a:p>
        </p:txBody>
      </p:sp>
      <p:sp>
        <p:nvSpPr>
          <p:cNvPr id="5" name="AutoShape 22"/>
          <p:cNvSpPr>
            <a:spLocks noChangeArrowheads="1"/>
          </p:cNvSpPr>
          <p:nvPr userDrawn="1"/>
        </p:nvSpPr>
        <p:spPr bwMode="auto">
          <a:xfrm>
            <a:off x="-490194" y="5882845"/>
            <a:ext cx="3026004" cy="669600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  <a:extLst/>
        </p:spPr>
        <p:txBody>
          <a:bodyPr wrap="none" lIns="18000" rIns="18000" anchor="ctr" anchorCtr="1"/>
          <a:lstStyle>
            <a:lvl1pPr eaLnBrk="0" hangingPunct="0">
              <a:defRPr sz="10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fr-FR" altLang="fr-FR" sz="12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5122" name="Rectangle 2" descr="&#10;&#10;&#10;&#10;"/>
          <p:cNvSpPr>
            <a:spLocks noGrp="1" noChangeArrowheads="1"/>
          </p:cNvSpPr>
          <p:nvPr>
            <p:ph type="ctrTitle"/>
          </p:nvPr>
        </p:nvSpPr>
        <p:spPr bwMode="auto">
          <a:xfrm>
            <a:off x="1583267" y="692151"/>
            <a:ext cx="10176933" cy="147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3600"/>
            </a:lvl1pPr>
          </a:lstStyle>
          <a:p>
            <a:pPr lvl="0"/>
            <a:r>
              <a:rPr lang="fr-FR" altLang="fr-FR" noProof="0"/>
              <a:t>Titre</a:t>
            </a:r>
            <a:br>
              <a:rPr lang="fr-FR" altLang="fr-FR" noProof="0"/>
            </a:br>
            <a:r>
              <a:rPr lang="fr-FR" altLang="fr-FR" noProof="0"/>
              <a:t>Lorem ipsum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583267" y="2852738"/>
            <a:ext cx="10176933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fr-FR" altLang="fr-FR" noProof="0"/>
              <a:t>Sous titre</a:t>
            </a:r>
          </a:p>
          <a:p>
            <a:pPr lvl="0"/>
            <a:r>
              <a:rPr lang="fr-FR" altLang="fr-FR" noProof="0"/>
              <a:t>Lorem ipsum dolor sit amet, consectetuer adipiscing elit.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414" b="-189"/>
          <a:stretch/>
        </p:blipFill>
        <p:spPr bwMode="auto">
          <a:xfrm>
            <a:off x="9914657" y="5882845"/>
            <a:ext cx="1916971" cy="750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1DBBC59-A7D5-49B9-8F40-3677F6B30493}"/>
              </a:ext>
            </a:extLst>
          </p:cNvPr>
          <p:cNvSpPr txBox="1"/>
          <p:nvPr userDrawn="1"/>
        </p:nvSpPr>
        <p:spPr>
          <a:xfrm>
            <a:off x="642374" y="6063756"/>
            <a:ext cx="11925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SPCD 2026</a:t>
            </a:r>
          </a:p>
        </p:txBody>
      </p:sp>
      <p:pic>
        <p:nvPicPr>
          <p:cNvPr id="8" name="Picture 2" descr="Thales Alenia Space | CO2 Human Emissions">
            <a:extLst>
              <a:ext uri="{FF2B5EF4-FFF2-40B4-BE49-F238E27FC236}">
                <a16:creationId xmlns:a16="http://schemas.microsoft.com/office/drawing/2014/main" id="{E7AE5EC0-59BE-485B-B910-51C6F81CC0C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2193" y="5882845"/>
            <a:ext cx="1488440" cy="744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Journée de l'innovation CNES">
            <a:extLst>
              <a:ext uri="{FF2B5EF4-FFF2-40B4-BE49-F238E27FC236}">
                <a16:creationId xmlns:a16="http://schemas.microsoft.com/office/drawing/2014/main" id="{11A95B5C-20F1-4D33-9490-A1F115D6BD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23"/>
          <a:stretch/>
        </p:blipFill>
        <p:spPr bwMode="auto">
          <a:xfrm>
            <a:off x="5659119" y="5697696"/>
            <a:ext cx="1139051" cy="1032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9555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735293" y="1241981"/>
            <a:ext cx="10972800" cy="4583783"/>
          </a:xfrm>
          <a:prstGeom prst="rect">
            <a:avLst/>
          </a:prstGeom>
        </p:spPr>
        <p:txBody>
          <a:bodyPr/>
          <a:lstStyle>
            <a:lvl1pPr marL="342900" indent="-342900">
              <a:buSzPct val="120000"/>
              <a:buFont typeface="Wingdings" panose="05000000000000000000" pitchFamily="2" charset="2"/>
              <a:buChar char="§"/>
              <a:defRPr sz="2400" b="1">
                <a:latin typeface="+mj-lt"/>
              </a:defRPr>
            </a:lvl1pPr>
            <a:lvl2pPr marL="742950" indent="-285750">
              <a:buSzPct val="120000"/>
              <a:buFont typeface="Wingdings" panose="05000000000000000000" pitchFamily="2" charset="2"/>
              <a:buChar char="§"/>
              <a:defRPr sz="2400" b="1">
                <a:latin typeface="+mj-lt"/>
              </a:defRPr>
            </a:lvl2pPr>
            <a:lvl3pPr marL="1143000" indent="-228600">
              <a:buSzPct val="120000"/>
              <a:buFont typeface="Wingdings" panose="05000000000000000000" pitchFamily="2" charset="2"/>
              <a:buChar char="§"/>
              <a:defRPr sz="2000" b="1">
                <a:latin typeface="+mj-lt"/>
              </a:defRPr>
            </a:lvl3pPr>
            <a:lvl4pPr marL="1600200" indent="-228600">
              <a:buSzPct val="120000"/>
              <a:buFont typeface="Wingdings" panose="05000000000000000000" pitchFamily="2" charset="2"/>
              <a:buChar char="§"/>
              <a:defRPr sz="1800" b="1">
                <a:latin typeface="+mj-lt"/>
              </a:defRPr>
            </a:lvl4pPr>
            <a:lvl5pPr marL="2057400" indent="-228600">
              <a:buSzPct val="120000"/>
              <a:buFont typeface="Wingdings" panose="05000000000000000000" pitchFamily="2" charset="2"/>
              <a:buChar char="§"/>
              <a:defRPr sz="1800" b="1">
                <a:latin typeface="+mj-lt"/>
              </a:defRPr>
            </a:lvl5pPr>
          </a:lstStyle>
          <a:p>
            <a:pPr lvl="0"/>
            <a:r>
              <a:rPr lang="en-US" noProof="0"/>
              <a:t>Modifiez les styles du texte du masque</a:t>
            </a:r>
          </a:p>
          <a:p>
            <a:pPr lvl="1"/>
            <a:r>
              <a:rPr lang="en-US" noProof="0"/>
              <a:t>Deuxième niveau</a:t>
            </a:r>
          </a:p>
          <a:p>
            <a:pPr lvl="2"/>
            <a:r>
              <a:rPr lang="en-US" noProof="0"/>
              <a:t>Troisième niveau</a:t>
            </a:r>
          </a:p>
          <a:p>
            <a:pPr lvl="3"/>
            <a:r>
              <a:rPr lang="en-US" noProof="0"/>
              <a:t>Quatrième niveau</a:t>
            </a:r>
          </a:p>
          <a:p>
            <a:pPr lvl="4"/>
            <a:r>
              <a:rPr lang="en-US" noProof="0"/>
              <a:t>Cinquième niveau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1B0C035-BF4F-4F7D-802E-54FD66B09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75518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Modifiez le style du titre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BE6CB3C-14C6-498A-B16B-C9D807AC6B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9960" y="5975021"/>
            <a:ext cx="1085146" cy="468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2430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52915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231245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521447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136783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9667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65300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865650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805639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7357366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488C89-BDE2-4871-B0FD-77528D8CCC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84E976F-326A-4285-A523-C3A0C02659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003ED8-E747-4CBC-B7A7-E86B2F39B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2ACCC-D3E7-41A5-8002-95BC4789BA5E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6496814-FA1D-4C3A-934A-6D60B09CF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14A9E2B-C996-4CF5-A622-DBCDE15F1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8A451-0654-4D21-967D-F94F11C035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60488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6280F9-AAB7-4ECF-B2A6-51F8CA8E1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7423E4B-3DF4-485A-9627-9C205C350A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FE67C67-C817-4813-B9EB-20F6B6600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2ACCC-D3E7-41A5-8002-95BC4789BA5E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5A4790B-B6FD-4AA2-BABB-176CD8A41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18D22F-53AB-453E-83C9-092C3CB15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8A451-0654-4D21-967D-F94F11C035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92197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32B129-E851-4085-B9FA-6A10399B1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4430801-33F8-41A1-8E45-E52C47DE87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6CAFEB3-413C-4315-831D-38C4AF65D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2ACCC-D3E7-41A5-8002-95BC4789BA5E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9ACAEFE-E1A0-44CF-BCC8-B5D6FBED2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1A11339-CBA7-4DCB-A9C9-E44650731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8A451-0654-4D21-967D-F94F11C035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14975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0334E6-3DA2-479E-A323-1C90E9D49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2EA168B-6251-462D-B067-DC73F507DE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712EA64-6AD3-4C56-9F33-0483D8F3AD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379718C-B4A3-4595-9A88-096C40DA9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2ACCC-D3E7-41A5-8002-95BC4789BA5E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1C40508-35F1-4B18-80C5-5DD34ED6C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58BB24F-0827-4476-BB07-37764606A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8A451-0654-4D21-967D-F94F11C035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3258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BDDE3D-D991-450F-89B4-55F4C25CC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D49FCC2-EAA1-4901-8FDF-DC5E52DBA5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C992D86-0ED0-45E4-A63A-F1E09D5050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314FE76-830D-4FD2-AA2D-016CEA7DD7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D1F0840-E465-401A-85AB-246197854F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9D02BE7-BF8F-479A-BADC-00FF00A38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2ACCC-D3E7-41A5-8002-95BC4789BA5E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15E055D-578D-4E15-AE4F-731695474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0D18BC5-85B6-4FB9-8188-A4BF36B25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8A451-0654-4D21-967D-F94F11C035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65340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940B48-CD64-4F0B-94F8-81DFCFA0B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136CAFA-C349-4D39-BB6D-D5B2AD55C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2ACCC-D3E7-41A5-8002-95BC4789BA5E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1B9D534-909B-404F-BD6E-0142BF08B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58EE7E1-9377-4F92-BB8B-4C101ECB3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8A451-0654-4D21-967D-F94F11C035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44900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B3BC478-F351-4BEF-B3F1-F22A72502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2ACCC-D3E7-41A5-8002-95BC4789BA5E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BF10378-3C0F-4F5F-A594-CEECB291F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2ACD180-FC1B-4058-904A-808E61174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8A451-0654-4D21-967D-F94F11C035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82941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891AA0-BDE0-42BA-B74A-80CFE110D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A02E307-DC0B-4618-BA04-2FBF903E5D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6203F48-D454-4350-98B8-6AA6EE0CC8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D7C014C-1C4D-4AD5-BB16-8C68A7F7D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2ACCC-D3E7-41A5-8002-95BC4789BA5E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7C894DE-BAC0-4042-8A07-8A7F71EF1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47543E9-57D4-4894-864D-6CCCB1855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8A451-0654-4D21-967D-F94F11C035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51550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CD12D6-A5B3-4B64-94D5-3189CEDAA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D09F4B4-8145-4252-9B9E-A37E6D0A3C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33ED915-AE31-48CD-A94F-B86B1308B6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D31E68-13DB-49DB-819A-0AFAFA6DC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2ACCC-D3E7-41A5-8002-95BC4789BA5E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B3EB0A6-6A9B-4F81-9F0B-9A48EED5D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6F6F9C2-D439-440D-AEDA-F9D3F71B7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8A451-0654-4D21-967D-F94F11C035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26661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42EC00-2E69-425B-A00E-64CD0CDFC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F9DEB2D-D55C-4806-9644-61B88A9C03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45C644C-9F64-4202-BFDA-8C594D6FD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2ACCC-D3E7-41A5-8002-95BC4789BA5E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1011EC2-204F-4166-B141-AADA73852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F438D5A-B66F-4837-A3F9-BB2C0FB03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8A451-0654-4D21-967D-F94F11C035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56456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ED46B99-F9CF-48D2-B699-538A1E96CC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7CD7D93-4482-4245-B409-82D7F0635D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6835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FE034E1-6A2D-4C0E-9C7D-265D7F506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2ACCC-D3E7-41A5-8002-95BC4789BA5E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B34283A-417B-4FCF-BEBE-43104B05E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9BA577D-0C52-4722-86D4-F436FF7E7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8A451-0654-4D21-967D-F94F11C035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2528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17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1" y="-7938"/>
            <a:ext cx="736600" cy="914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AutoShape 15"/>
          <p:cNvSpPr>
            <a:spLocks noChangeArrowheads="1"/>
          </p:cNvSpPr>
          <p:nvPr userDrawn="1"/>
        </p:nvSpPr>
        <p:spPr bwMode="auto">
          <a:xfrm>
            <a:off x="768350" y="251592"/>
            <a:ext cx="12108663" cy="799939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  <a:extLst/>
        </p:spPr>
        <p:txBody>
          <a:bodyPr wrap="none" anchor="ctr"/>
          <a:lstStyle>
            <a:lvl1pPr eaLnBrk="0" hangingPunct="0">
              <a:defRPr sz="10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fr-FR" altLang="fr-FR" sz="1000"/>
          </a:p>
        </p:txBody>
      </p:sp>
      <p:sp>
        <p:nvSpPr>
          <p:cNvPr id="1029" name="Rectangle 17"/>
          <p:cNvSpPr>
            <a:spLocks noChangeArrowheads="1"/>
          </p:cNvSpPr>
          <p:nvPr userDrawn="1"/>
        </p:nvSpPr>
        <p:spPr bwMode="auto">
          <a:xfrm>
            <a:off x="10913348" y="6107939"/>
            <a:ext cx="105200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BE0E9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b">
            <a:spAutoFit/>
          </a:bodyPr>
          <a:lstStyle>
            <a:lvl1pPr eaLnBrk="0" hangingPunct="0">
              <a:defRPr sz="10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fr-FR" altLang="fr-FR" sz="1000" i="1" dirty="0"/>
              <a:t>N°</a:t>
            </a:r>
            <a:fld id="{E8255B96-CD13-46AF-A741-AC760BB413F4}" type="slidenum">
              <a:rPr lang="fr-FR" altLang="fr-FR" sz="1000" i="1" smtClean="0"/>
              <a:pPr algn="ctr" eaLnBrk="1" hangingPunct="1"/>
              <a:t>‹N°›</a:t>
            </a:fld>
            <a:r>
              <a:rPr lang="fr-FR" altLang="fr-FR" sz="1000" dirty="0"/>
              <a:t>  </a:t>
            </a:r>
          </a:p>
        </p:txBody>
      </p:sp>
      <p:sp>
        <p:nvSpPr>
          <p:cNvPr id="10" name="AutoShape 22">
            <a:extLst>
              <a:ext uri="{FF2B5EF4-FFF2-40B4-BE49-F238E27FC236}">
                <a16:creationId xmlns:a16="http://schemas.microsoft.com/office/drawing/2014/main" id="{18060771-EE10-4D5F-B07E-BD1597BD048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490194" y="5882845"/>
            <a:ext cx="3026004" cy="669600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  <a:extLst/>
        </p:spPr>
        <p:txBody>
          <a:bodyPr wrap="none" lIns="18000" rIns="18000" anchor="ctr" anchorCtr="1"/>
          <a:lstStyle>
            <a:lvl1pPr eaLnBrk="0" hangingPunct="0">
              <a:defRPr sz="10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fr-FR" altLang="fr-FR" sz="12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9796B9F-0014-426F-A172-0D51A1CA2C1D}"/>
              </a:ext>
            </a:extLst>
          </p:cNvPr>
          <p:cNvSpPr txBox="1"/>
          <p:nvPr userDrawn="1"/>
        </p:nvSpPr>
        <p:spPr>
          <a:xfrm>
            <a:off x="642374" y="6063756"/>
            <a:ext cx="11925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SPCD 2026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8565E12A-459F-4285-BBC9-513A5FA9DF8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414" b="-189"/>
          <a:stretch/>
        </p:blipFill>
        <p:spPr bwMode="auto">
          <a:xfrm>
            <a:off x="9253971" y="5855692"/>
            <a:ext cx="1916971" cy="750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 descr="Thales Alenia Space | CO2 Human Emissions">
            <a:extLst>
              <a:ext uri="{FF2B5EF4-FFF2-40B4-BE49-F238E27FC236}">
                <a16:creationId xmlns:a16="http://schemas.microsoft.com/office/drawing/2014/main" id="{5B41ED5D-D6D4-4D3C-8B84-F6E42C0F589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507" y="5855692"/>
            <a:ext cx="1488440" cy="744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Journée de l'innovation CNES">
            <a:extLst>
              <a:ext uri="{FF2B5EF4-FFF2-40B4-BE49-F238E27FC236}">
                <a16:creationId xmlns:a16="http://schemas.microsoft.com/office/drawing/2014/main" id="{3A172711-9485-4FE1-84AB-7F60D9BC9EE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23"/>
          <a:stretch/>
        </p:blipFill>
        <p:spPr bwMode="auto">
          <a:xfrm>
            <a:off x="4998433" y="5670543"/>
            <a:ext cx="1139051" cy="1032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folHlink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folHlink"/>
          </a:solidFill>
          <a:latin typeface="Levenim MT" pitchFamily="2" charset="-79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folHlink"/>
          </a:solidFill>
          <a:latin typeface="Levenim MT" pitchFamily="2" charset="-79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folHlink"/>
          </a:solidFill>
          <a:latin typeface="Levenim MT" pitchFamily="2" charset="-79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folHlink"/>
          </a:solidFill>
          <a:latin typeface="Levenim MT" pitchFamily="2" charset="-79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folHlink"/>
          </a:solidFill>
          <a:latin typeface="Levenim MT" pitchFamily="2" charset="-79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folHlink"/>
          </a:solidFill>
          <a:latin typeface="Levenim MT" pitchFamily="2" charset="-79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folHlink"/>
          </a:solidFill>
          <a:latin typeface="Levenim MT" pitchFamily="2" charset="-79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folHlink"/>
          </a:solidFill>
          <a:latin typeface="Levenim MT" pitchFamily="2" charset="-79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¡"/>
        <a:defRPr sz="28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Tahoma" pitchFamily="34" charset="0"/>
        <a:buChar char="◊"/>
        <a:defRPr sz="2800">
          <a:solidFill>
            <a:schemeClr val="tx2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Tahoma" pitchFamily="34" charset="0"/>
        <a:buChar char="◊"/>
        <a:defRPr sz="2400">
          <a:solidFill>
            <a:schemeClr val="tx2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Tahoma" pitchFamily="34" charset="0"/>
        <a:buChar char="◊"/>
        <a:defRPr sz="2000">
          <a:solidFill>
            <a:schemeClr val="tx2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Tahoma" pitchFamily="34" charset="0"/>
        <a:buChar char="◊"/>
        <a:defRPr sz="2000">
          <a:solidFill>
            <a:schemeClr val="tx2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Tahoma" pitchFamily="34" charset="0"/>
        <a:buChar char="◊"/>
        <a:defRPr sz="2000">
          <a:solidFill>
            <a:schemeClr val="tx2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Tahoma" pitchFamily="34" charset="0"/>
        <a:buChar char="◊"/>
        <a:defRPr sz="2000">
          <a:solidFill>
            <a:schemeClr val="tx2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Tahoma" pitchFamily="34" charset="0"/>
        <a:buChar char="◊"/>
        <a:defRPr sz="2000">
          <a:solidFill>
            <a:schemeClr val="tx2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Tahoma" pitchFamily="34" charset="0"/>
        <a:buChar char="◊"/>
        <a:defRPr sz="2000">
          <a:solidFill>
            <a:schemeClr val="tx2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3E48EF7-9841-4C0D-A847-A681ADD53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CC008D7-3E8D-4A5C-B4C9-238FA15AA6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2C3EB8D-B66E-4B5A-A3E5-0B0E87068E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A2ACCC-D3E7-41A5-8002-95BC4789BA5E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079A744-7541-42CF-A902-8FD088F6D7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7C3E022-858F-4D16-B7D6-275E0AD077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48A451-0654-4D21-967D-F94F11C0357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6169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png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4.png"/><Relationship Id="rId4" Type="http://schemas.openxmlformats.org/officeDocument/2006/relationships/image" Target="../media/image11.png"/><Relationship Id="rId9" Type="http://schemas.openxmlformats.org/officeDocument/2006/relationships/oleObject" Target="../embeddings/oleObject4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17.jpe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3.png"/><Relationship Id="rId12" Type="http://schemas.openxmlformats.org/officeDocument/2006/relationships/image" Target="../media/image16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15.png"/><Relationship Id="rId5" Type="http://schemas.openxmlformats.org/officeDocument/2006/relationships/image" Target="../media/image12.png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14.png"/><Relationship Id="rId1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 descr="&#10;&#10;&#10;&#10;"/>
          <p:cNvSpPr>
            <a:spLocks noGrp="1" noChangeArrowheads="1"/>
          </p:cNvSpPr>
          <p:nvPr>
            <p:ph type="ctrTitle"/>
          </p:nvPr>
        </p:nvSpPr>
        <p:spPr>
          <a:xfrm>
            <a:off x="1681842" y="2427070"/>
            <a:ext cx="8828315" cy="1209040"/>
          </a:xfrm>
          <a:noFill/>
        </p:spPr>
        <p:txBody>
          <a:bodyPr anchor="ctr" anchorCtr="0"/>
          <a:lstStyle/>
          <a:p>
            <a:pPr algn="ctr"/>
            <a:r>
              <a:rPr lang="en-GB" sz="2800" dirty="0"/>
              <a:t>Study of the compatibility of 3D-printed loads with a space environment</a:t>
            </a:r>
            <a:endParaRPr lang="fr-FR" altLang="fr-FR" sz="1800" b="0" i="1" dirty="0">
              <a:latin typeface="Calibri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B7C3347-05AC-4D47-B653-7322318C2D26}"/>
              </a:ext>
            </a:extLst>
          </p:cNvPr>
          <p:cNvSpPr/>
          <p:nvPr/>
        </p:nvSpPr>
        <p:spPr>
          <a:xfrm>
            <a:off x="3064329" y="156270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800" dirty="0"/>
              <a:t>6th SPACE PASSIVE COMPONENT DAYS - SPCD 2026 </a:t>
            </a:r>
          </a:p>
          <a:p>
            <a:pPr algn="ctr"/>
            <a:r>
              <a:rPr lang="en-US" sz="1800" dirty="0"/>
              <a:t>ESA/ESTEC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760A1E3-D270-4B92-B40A-3DAB6068BD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8899" y="287200"/>
            <a:ext cx="2654201" cy="114558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CF134AF-0F15-405B-9BF9-7215E4B7BE10}"/>
              </a:ext>
            </a:extLst>
          </p:cNvPr>
          <p:cNvSpPr txBox="1"/>
          <p:nvPr/>
        </p:nvSpPr>
        <p:spPr>
          <a:xfrm>
            <a:off x="1412238" y="3636110"/>
            <a:ext cx="220980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err="1"/>
              <a:t>Lab</a:t>
            </a:r>
            <a:r>
              <a:rPr lang="fr-FR" sz="1600" dirty="0"/>
              <a:t>-STICC:</a:t>
            </a:r>
          </a:p>
          <a:p>
            <a:endParaRPr lang="fr-FR" sz="1400" dirty="0"/>
          </a:p>
          <a:p>
            <a:r>
              <a:rPr lang="fr-FR" sz="1600" i="1" u="sng" dirty="0">
                <a:uFill>
                  <a:solidFill>
                    <a:schemeClr val="tx2">
                      <a:lumMod val="40000"/>
                      <a:lumOff val="60000"/>
                    </a:schemeClr>
                  </a:solidFill>
                </a:uFill>
              </a:rPr>
              <a:t>Lana Damaj</a:t>
            </a:r>
          </a:p>
          <a:p>
            <a:r>
              <a:rPr lang="fr-FR" sz="1600" i="1" dirty="0"/>
              <a:t>Azar Maalouf</a:t>
            </a:r>
          </a:p>
          <a:p>
            <a:r>
              <a:rPr lang="fr-FR" sz="1600" i="1" dirty="0"/>
              <a:t>Jessica </a:t>
            </a:r>
            <a:r>
              <a:rPr lang="fr-FR" sz="1600" i="1" dirty="0" err="1"/>
              <a:t>Benedicto</a:t>
            </a:r>
            <a:endParaRPr lang="fr-FR" sz="1600" i="1" dirty="0"/>
          </a:p>
          <a:p>
            <a:r>
              <a:rPr lang="fr-FR" sz="1600" i="1" dirty="0"/>
              <a:t>Alexis Chevalier</a:t>
            </a:r>
          </a:p>
          <a:p>
            <a:r>
              <a:rPr lang="fr-FR" sz="1600" i="1" dirty="0"/>
              <a:t>Vincent Laur</a:t>
            </a:r>
          </a:p>
          <a:p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D3D1CC6-A4C1-4BBB-9C05-9291BA5FF9A5}"/>
              </a:ext>
            </a:extLst>
          </p:cNvPr>
          <p:cNvSpPr txBox="1"/>
          <p:nvPr/>
        </p:nvSpPr>
        <p:spPr>
          <a:xfrm>
            <a:off x="4269740" y="3664052"/>
            <a:ext cx="3159761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Thales Alenia </a:t>
            </a:r>
            <a:r>
              <a:rPr lang="fr-FR" sz="1600" dirty="0" err="1"/>
              <a:t>Space</a:t>
            </a:r>
            <a:r>
              <a:rPr lang="fr-FR" sz="1600" dirty="0"/>
              <a:t>:</a:t>
            </a:r>
          </a:p>
          <a:p>
            <a:endParaRPr lang="fr-FR" sz="1400" dirty="0"/>
          </a:p>
          <a:p>
            <a:r>
              <a:rPr lang="es-ES" sz="1600" i="1" dirty="0"/>
              <a:t>Juan-Antonio Duran Venegas </a:t>
            </a:r>
          </a:p>
          <a:p>
            <a:r>
              <a:rPr lang="es-ES" sz="1600" i="1" dirty="0"/>
              <a:t>Yann </a:t>
            </a:r>
            <a:r>
              <a:rPr lang="es-ES" sz="1600" i="1" dirty="0" err="1"/>
              <a:t>Cailloce</a:t>
            </a:r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038D9A4-F523-4332-81D3-D2D3D28E6928}"/>
              </a:ext>
            </a:extLst>
          </p:cNvPr>
          <p:cNvSpPr txBox="1"/>
          <p:nvPr/>
        </p:nvSpPr>
        <p:spPr>
          <a:xfrm>
            <a:off x="8077202" y="3660826"/>
            <a:ext cx="2600958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Centre National d’Etudes Spatiales  (CNES):</a:t>
            </a:r>
          </a:p>
          <a:p>
            <a:endParaRPr lang="fr-FR" sz="1400" dirty="0"/>
          </a:p>
          <a:p>
            <a:r>
              <a:rPr lang="fr-FR" sz="1600" i="1" dirty="0"/>
              <a:t>Kevin Elis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96496CC8-CE05-48D3-90F5-8267A6648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  <a:p>
            <a:endParaRPr lang="en-US" dirty="0"/>
          </a:p>
          <a:p>
            <a:r>
              <a:rPr lang="en-US" dirty="0"/>
              <a:t>Technology and materials</a:t>
            </a:r>
          </a:p>
          <a:p>
            <a:endParaRPr lang="en-US" dirty="0"/>
          </a:p>
          <a:p>
            <a:r>
              <a:rPr lang="en-US" dirty="0"/>
              <a:t>Experimental validation :low power and room temperature</a:t>
            </a:r>
          </a:p>
          <a:p>
            <a:endParaRPr lang="en-US" dirty="0"/>
          </a:p>
          <a:p>
            <a:r>
              <a:rPr lang="en-US" dirty="0"/>
              <a:t>Experimental validation in space-like environment</a:t>
            </a:r>
          </a:p>
          <a:p>
            <a:endParaRPr lang="en-US" dirty="0"/>
          </a:p>
          <a:p>
            <a:r>
              <a:rPr lang="en-US" dirty="0"/>
              <a:t>Conclusion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2FD0AD41-1B20-4802-AC61-B0A60034D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4272061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9C12F99B-3105-43B6-978E-2157F2F455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Matched termination (load) in waveguide</a:t>
            </a:r>
          </a:p>
          <a:p>
            <a:pPr lvl="1"/>
            <a:r>
              <a:rPr lang="en-US" sz="1800" dirty="0"/>
              <a:t>Prevent reflections and improve signal quality.</a:t>
            </a:r>
          </a:p>
          <a:p>
            <a:pPr lvl="1"/>
            <a:r>
              <a:rPr lang="en-US" sz="1800" dirty="0"/>
              <a:t>Used in microwave and RF architectures</a:t>
            </a:r>
          </a:p>
          <a:p>
            <a:pPr lvl="1"/>
            <a:endParaRPr lang="en-US" sz="1800" dirty="0"/>
          </a:p>
          <a:p>
            <a:r>
              <a:rPr lang="en-US" sz="2000" dirty="0"/>
              <a:t>Typical Design: </a:t>
            </a:r>
          </a:p>
          <a:p>
            <a:pPr lvl="1"/>
            <a:r>
              <a:rPr lang="en-US" sz="1800" dirty="0"/>
              <a:t>Short-circuited waveguide filled with lossy absorbing material</a:t>
            </a:r>
          </a:p>
          <a:p>
            <a:pPr lvl="1"/>
            <a:r>
              <a:rPr lang="en-US" sz="1800" dirty="0"/>
              <a:t>Increases system size and weight</a:t>
            </a:r>
          </a:p>
          <a:p>
            <a:pPr lvl="1"/>
            <a:endParaRPr lang="en-US" sz="1800" dirty="0"/>
          </a:p>
          <a:p>
            <a:r>
              <a:rPr lang="en-US" sz="2000" dirty="0"/>
              <a:t>Emerging Solution: 3D-printing terminations.</a:t>
            </a:r>
          </a:p>
          <a:p>
            <a:pPr lvl="1"/>
            <a:r>
              <a:rPr lang="en-US" sz="1800" dirty="0"/>
              <a:t>Benefits: Enables complex geometries; reduces weight and size.</a:t>
            </a:r>
          </a:p>
          <a:p>
            <a:pPr lvl="1"/>
            <a:r>
              <a:rPr lang="en-US" sz="1800" dirty="0"/>
              <a:t>Key Considerations: Absorption, Power Handling Capability (PHC), and cost-effectiveness</a:t>
            </a:r>
          </a:p>
          <a:p>
            <a:endParaRPr lang="fr-FR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EE62CE8B-B99D-450C-B64B-C87C1B634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  <a:endParaRPr lang="fr-FR" dirty="0"/>
          </a:p>
        </p:txBody>
      </p:sp>
      <p:pic>
        <p:nvPicPr>
          <p:cNvPr id="4" name="Graphique 3">
            <a:extLst>
              <a:ext uri="{FF2B5EF4-FFF2-40B4-BE49-F238E27FC236}">
                <a16:creationId xmlns:a16="http://schemas.microsoft.com/office/drawing/2014/main" id="{A26D0521-4679-4BF4-A1B2-60CF4AD557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38313"/>
          <a:stretch/>
        </p:blipFill>
        <p:spPr>
          <a:xfrm>
            <a:off x="10413956" y="1384484"/>
            <a:ext cx="1426217" cy="2340000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0F4B944C-3850-45B8-830C-4DA639183DC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38313"/>
          <a:stretch/>
        </p:blipFill>
        <p:spPr>
          <a:xfrm>
            <a:off x="8412042" y="1384484"/>
            <a:ext cx="1424777" cy="23400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D903199-AF57-4E7A-97F7-90635437EECB}"/>
              </a:ext>
            </a:extLst>
          </p:cNvPr>
          <p:cNvSpPr txBox="1"/>
          <p:nvPr/>
        </p:nvSpPr>
        <p:spPr>
          <a:xfrm>
            <a:off x="8313060" y="3776607"/>
            <a:ext cx="16227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Franklin Gothic Book" panose="020B0503020102020204" pitchFamily="34" charset="0"/>
              </a:rPr>
              <a:t>Without load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8A046A3-B0EE-4E71-9F77-F6AFAB401D19}"/>
              </a:ext>
            </a:extLst>
          </p:cNvPr>
          <p:cNvSpPr txBox="1"/>
          <p:nvPr/>
        </p:nvSpPr>
        <p:spPr>
          <a:xfrm>
            <a:off x="10389675" y="3776607"/>
            <a:ext cx="16227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Franklin Gothic Book" panose="020B0503020102020204" pitchFamily="34" charset="0"/>
              </a:rPr>
              <a:t>With load</a:t>
            </a:r>
          </a:p>
        </p:txBody>
      </p:sp>
    </p:spTree>
    <p:extLst>
      <p:ext uri="{BB962C8B-B14F-4D97-AF65-F5344CB8AC3E}">
        <p14:creationId xmlns:p14="http://schemas.microsoft.com/office/powerpoint/2010/main" val="1774857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006F56A3-06CF-4440-8AFA-3FBFBFF3C9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293" y="1241981"/>
            <a:ext cx="7788947" cy="4583783"/>
          </a:xfrm>
        </p:spPr>
        <p:txBody>
          <a:bodyPr/>
          <a:lstStyle/>
          <a:p>
            <a:r>
              <a:rPr lang="en-US" sz="2000" dirty="0"/>
              <a:t>Fused deposition modelling (FDM)</a:t>
            </a:r>
          </a:p>
          <a:p>
            <a:pPr lvl="1"/>
            <a:r>
              <a:rPr lang="en-US" sz="1800" dirty="0"/>
              <a:t>FDM offers great design freedom</a:t>
            </a:r>
          </a:p>
          <a:p>
            <a:pPr lvl="1"/>
            <a:r>
              <a:rPr lang="en-US" sz="1800" dirty="0"/>
              <a:t>Enables graded, tapered and multi-material absorbers</a:t>
            </a:r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Limitation</a:t>
            </a:r>
          </a:p>
          <a:p>
            <a:pPr lvl="1"/>
            <a:r>
              <a:rPr lang="en-US" sz="1800" dirty="0"/>
              <a:t>Standard thermoplastics don't meet the thermal and mechanical requirements of space</a:t>
            </a:r>
          </a:p>
          <a:p>
            <a:pPr lvl="1"/>
            <a:endParaRPr lang="en-US" sz="1800" dirty="0"/>
          </a:p>
          <a:p>
            <a:r>
              <a:rPr lang="en-US" sz="2000" dirty="0"/>
              <a:t>Key challenge</a:t>
            </a:r>
          </a:p>
          <a:p>
            <a:pPr lvl="1"/>
            <a:r>
              <a:rPr lang="en-US" sz="1800" dirty="0"/>
              <a:t>Develop space-compatible printable materials for additively manufactured microwave components</a:t>
            </a:r>
            <a:endParaRPr lang="fr-FR" sz="2000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65ED46F0-6E2D-478F-97A5-222DB812B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3D-Printing termination for Space applications</a:t>
            </a: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360E612-E66D-4F59-A2E2-F93EC589F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1692" y="1241981"/>
            <a:ext cx="2905761" cy="240724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72B4597-8296-46B7-9289-FB2C6E7296CC}"/>
              </a:ext>
            </a:extLst>
          </p:cNvPr>
          <p:cNvSpPr txBox="1"/>
          <p:nvPr/>
        </p:nvSpPr>
        <p:spPr>
          <a:xfrm>
            <a:off x="8524240" y="3649227"/>
            <a:ext cx="3606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Multi-material waveguide termination</a:t>
            </a:r>
          </a:p>
        </p:txBody>
      </p:sp>
    </p:spTree>
    <p:extLst>
      <p:ext uri="{BB962C8B-B14F-4D97-AF65-F5344CB8AC3E}">
        <p14:creationId xmlns:p14="http://schemas.microsoft.com/office/powerpoint/2010/main" val="14894515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E1B99745-5EDF-435F-B409-7AB82C39B4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Loads with high power handling capability</a:t>
            </a:r>
          </a:p>
          <a:p>
            <a:pPr lvl="1"/>
            <a:r>
              <a:rPr lang="en-US" sz="1800" dirty="0"/>
              <a:t>Thermoplastic composites with high melting temperature</a:t>
            </a:r>
          </a:p>
          <a:p>
            <a:pPr lvl="1"/>
            <a:r>
              <a:rPr lang="en-US" sz="1800" dirty="0"/>
              <a:t>High dielectric losses are required</a:t>
            </a:r>
          </a:p>
          <a:p>
            <a:pPr lvl="1"/>
            <a:endParaRPr lang="en-US" sz="2000" dirty="0"/>
          </a:p>
          <a:p>
            <a:r>
              <a:rPr lang="en-US" sz="2000" dirty="0"/>
              <a:t>Material selected: Ice9,  PEKK-ESD et PEEK-ESD</a:t>
            </a:r>
            <a:endParaRPr lang="fr-FR" sz="2000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FF974D9A-7598-4C7C-B627-8D990B468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Candidate materials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27C73A10-4518-4C2A-8B9C-4BA516B072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0176214"/>
              </p:ext>
            </p:extLst>
          </p:nvPr>
        </p:nvGraphicFramePr>
        <p:xfrm>
          <a:off x="1237687" y="3189612"/>
          <a:ext cx="9858865" cy="182930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205060">
                  <a:extLst>
                    <a:ext uri="{9D8B030D-6E8A-4147-A177-3AD203B41FA5}">
                      <a16:colId xmlns:a16="http://schemas.microsoft.com/office/drawing/2014/main" val="92899721"/>
                    </a:ext>
                  </a:extLst>
                </a:gridCol>
                <a:gridCol w="1150070">
                  <a:extLst>
                    <a:ext uri="{9D8B030D-6E8A-4147-A177-3AD203B41FA5}">
                      <a16:colId xmlns:a16="http://schemas.microsoft.com/office/drawing/2014/main" val="161155891"/>
                    </a:ext>
                  </a:extLst>
                </a:gridCol>
                <a:gridCol w="2300140">
                  <a:extLst>
                    <a:ext uri="{9D8B030D-6E8A-4147-A177-3AD203B41FA5}">
                      <a16:colId xmlns:a16="http://schemas.microsoft.com/office/drawing/2014/main" val="3133185173"/>
                    </a:ext>
                  </a:extLst>
                </a:gridCol>
                <a:gridCol w="2177592">
                  <a:extLst>
                    <a:ext uri="{9D8B030D-6E8A-4147-A177-3AD203B41FA5}">
                      <a16:colId xmlns:a16="http://schemas.microsoft.com/office/drawing/2014/main" val="1224754583"/>
                    </a:ext>
                  </a:extLst>
                </a:gridCol>
                <a:gridCol w="1468393">
                  <a:extLst>
                    <a:ext uri="{9D8B030D-6E8A-4147-A177-3AD203B41FA5}">
                      <a16:colId xmlns:a16="http://schemas.microsoft.com/office/drawing/2014/main" val="188700603"/>
                    </a:ext>
                  </a:extLst>
                </a:gridCol>
                <a:gridCol w="1557610">
                  <a:extLst>
                    <a:ext uri="{9D8B030D-6E8A-4147-A177-3AD203B41FA5}">
                      <a16:colId xmlns:a16="http://schemas.microsoft.com/office/drawing/2014/main" val="33203751"/>
                    </a:ext>
                  </a:extLst>
                </a:gridCol>
              </a:tblGrid>
              <a:tr h="8012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Material</a:t>
                      </a:r>
                      <a:endParaRPr lang="fr-FR" sz="240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From</a:t>
                      </a:r>
                      <a:endParaRPr lang="fr-FR" sz="2400" b="1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Thermal conductivity (W.m</a:t>
                      </a:r>
                      <a:r>
                        <a:rPr lang="en-US" sz="2000" baseline="3000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-1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.K</a:t>
                      </a:r>
                      <a:r>
                        <a:rPr lang="en-US" sz="2000" baseline="3000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-1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)</a:t>
                      </a:r>
                      <a:endParaRPr lang="fr-FR" sz="2400" b="1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Glass transition temperature (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T</a:t>
                      </a:r>
                      <a:r>
                        <a:rPr lang="en-US" sz="2000" baseline="-25000" dirty="0" err="1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g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 °C)</a:t>
                      </a:r>
                      <a:endParaRPr lang="fr-FR" sz="2400" b="1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Melting point (T</a:t>
                      </a:r>
                      <a:r>
                        <a:rPr lang="en-US" sz="2000" baseline="-2500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m</a:t>
                      </a: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 °C)</a:t>
                      </a:r>
                      <a:endParaRPr lang="fr-FR" sz="2400" b="1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Resistivity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Ω.m</a:t>
                      </a:r>
                      <a:endParaRPr lang="fr-FR" sz="2400" b="1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522655"/>
                  </a:ext>
                </a:extLst>
              </a:tr>
              <a:tr h="3426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Ice9</a:t>
                      </a:r>
                      <a:endParaRPr lang="fr-FR" sz="240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TCPoly</a:t>
                      </a:r>
                      <a:endParaRPr lang="fr-FR" sz="24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3</a:t>
                      </a:r>
                      <a:endParaRPr lang="fr-FR" sz="24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-</a:t>
                      </a:r>
                      <a:endParaRPr lang="fr-FR" sz="2400" b="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-</a:t>
                      </a:r>
                      <a:endParaRPr lang="fr-FR" sz="24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-</a:t>
                      </a:r>
                      <a:endParaRPr lang="fr-FR" sz="24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2858025"/>
                  </a:ext>
                </a:extLst>
              </a:tr>
              <a:tr h="3426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PEKK-ESD</a:t>
                      </a:r>
                      <a:endParaRPr lang="fr-FR" sz="240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3DXTECH</a:t>
                      </a:r>
                      <a:endParaRPr lang="fr-FR" sz="24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0.25</a:t>
                      </a:r>
                      <a:endParaRPr lang="fr-FR" sz="2400" b="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162</a:t>
                      </a:r>
                      <a:endParaRPr lang="fr-FR" sz="24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305</a:t>
                      </a:r>
                      <a:endParaRPr lang="fr-FR" sz="24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107 to 109</a:t>
                      </a:r>
                      <a:endParaRPr lang="fr-FR" sz="24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0930254"/>
                  </a:ext>
                </a:extLst>
              </a:tr>
              <a:tr h="3426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PEEK-ESD</a:t>
                      </a:r>
                      <a:endParaRPr lang="fr-FR" sz="240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3DXTECH</a:t>
                      </a:r>
                      <a:endParaRPr lang="fr-FR" sz="2400" b="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0.25</a:t>
                      </a:r>
                      <a:endParaRPr lang="fr-FR" sz="2400" b="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143</a:t>
                      </a:r>
                      <a:endParaRPr lang="fr-FR" sz="24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343</a:t>
                      </a:r>
                      <a:endParaRPr lang="fr-FR" sz="24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107 to 109</a:t>
                      </a:r>
                      <a:endParaRPr lang="fr-FR" sz="2400" b="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9152974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9EFA3D0A-E115-4CC1-AEF6-E270A9EFBB43}"/>
              </a:ext>
            </a:extLst>
          </p:cNvPr>
          <p:cNvSpPr/>
          <p:nvPr/>
        </p:nvSpPr>
        <p:spPr>
          <a:xfrm>
            <a:off x="4892786" y="5120251"/>
            <a:ext cx="240642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Franklin Gothic Book" panose="020B0503020102020204" pitchFamily="34" charset="0"/>
              </a:rPr>
              <a:t>Comparison of material properties</a:t>
            </a:r>
          </a:p>
        </p:txBody>
      </p:sp>
    </p:spTree>
    <p:extLst>
      <p:ext uri="{BB962C8B-B14F-4D97-AF65-F5344CB8AC3E}">
        <p14:creationId xmlns:p14="http://schemas.microsoft.com/office/powerpoint/2010/main" val="3435856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4D8F78FF-10D8-48B9-87EC-C73507BD13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Various methods employed to determine dielectric properties of materials:</a:t>
            </a:r>
          </a:p>
          <a:p>
            <a:pPr lvl="1"/>
            <a:r>
              <a:rPr lang="en-US" sz="1800" dirty="0"/>
              <a:t>Rectangular waveguides in bands: X (8-12 GHz) and Ku (12-18 GHz)</a:t>
            </a:r>
          </a:p>
          <a:p>
            <a:pPr lvl="1"/>
            <a:r>
              <a:rPr lang="en-US" sz="1800" dirty="0"/>
              <a:t>Coaxial line measurements APC7: 0.05-18 GHz</a:t>
            </a:r>
          </a:p>
          <a:p>
            <a:pPr lvl="1"/>
            <a:endParaRPr lang="en-US" sz="1800" dirty="0"/>
          </a:p>
          <a:p>
            <a:r>
              <a:rPr lang="en-US" sz="2000" dirty="0"/>
              <a:t>Sample Fabrication: toroidal and parallelepiped samples created by 3D printing</a:t>
            </a:r>
          </a:p>
          <a:p>
            <a:endParaRPr lang="en-US" sz="2000" dirty="0"/>
          </a:p>
          <a:p>
            <a:r>
              <a:rPr lang="en-US" sz="2000" dirty="0"/>
              <a:t>Determination of Complex Permittivity:</a:t>
            </a:r>
            <a:r>
              <a:rPr lang="el-GR" sz="2000" dirty="0"/>
              <a:t>ε′−</a:t>
            </a:r>
            <a:r>
              <a:rPr lang="en-US" sz="2000" dirty="0"/>
              <a:t>j</a:t>
            </a:r>
            <a:r>
              <a:rPr lang="el-GR" sz="2000" dirty="0"/>
              <a:t>ε′′</a:t>
            </a:r>
            <a:endParaRPr lang="fr-FR" sz="2000" dirty="0"/>
          </a:p>
          <a:p>
            <a:endParaRPr lang="fr-FR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F6C2FB69-2519-435D-BCF4-75A7703C7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Materials Properties characterization</a:t>
            </a:r>
            <a:endParaRPr lang="fr-FR" dirty="0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086223A-1318-4267-A9D4-D6781B2003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4237664"/>
              </p:ext>
            </p:extLst>
          </p:nvPr>
        </p:nvGraphicFramePr>
        <p:xfrm>
          <a:off x="2677945" y="3875673"/>
          <a:ext cx="6645897" cy="123491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964224">
                  <a:extLst>
                    <a:ext uri="{9D8B030D-6E8A-4147-A177-3AD203B41FA5}">
                      <a16:colId xmlns:a16="http://schemas.microsoft.com/office/drawing/2014/main" val="1146286844"/>
                    </a:ext>
                  </a:extLst>
                </a:gridCol>
                <a:gridCol w="2339214">
                  <a:extLst>
                    <a:ext uri="{9D8B030D-6E8A-4147-A177-3AD203B41FA5}">
                      <a16:colId xmlns:a16="http://schemas.microsoft.com/office/drawing/2014/main" val="1007783897"/>
                    </a:ext>
                  </a:extLst>
                </a:gridCol>
                <a:gridCol w="2342459">
                  <a:extLst>
                    <a:ext uri="{9D8B030D-6E8A-4147-A177-3AD203B41FA5}">
                      <a16:colId xmlns:a16="http://schemas.microsoft.com/office/drawing/2014/main" val="3661907269"/>
                    </a:ext>
                  </a:extLst>
                </a:gridCol>
              </a:tblGrid>
              <a:tr h="3087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Material</a:t>
                      </a:r>
                      <a:endParaRPr lang="fr-FR" sz="200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Permittivity</a:t>
                      </a:r>
                      <a:endParaRPr lang="fr-FR" sz="2000" b="1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Loss tangent</a:t>
                      </a:r>
                      <a:endParaRPr lang="fr-FR" sz="2000" b="1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3217206"/>
                  </a:ext>
                </a:extLst>
              </a:tr>
              <a:tr h="3087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Ice9</a:t>
                      </a:r>
                      <a:endParaRPr lang="fr-FR" sz="200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13.8</a:t>
                      </a:r>
                      <a:endParaRPr lang="fr-FR" sz="20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0.08</a:t>
                      </a:r>
                      <a:endParaRPr lang="fr-FR" sz="20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4854636"/>
                  </a:ext>
                </a:extLst>
              </a:tr>
              <a:tr h="3087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PEKK-ESD</a:t>
                      </a:r>
                      <a:endParaRPr lang="fr-FR" sz="200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7.6</a:t>
                      </a:r>
                      <a:endParaRPr lang="fr-FR" sz="2000" b="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0.12</a:t>
                      </a:r>
                      <a:endParaRPr lang="fr-FR" sz="20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2478547"/>
                  </a:ext>
                </a:extLst>
              </a:tr>
              <a:tr h="3087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PEEK-ESD</a:t>
                      </a:r>
                      <a:endParaRPr lang="fr-FR" sz="200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10.4</a:t>
                      </a:r>
                      <a:endParaRPr lang="fr-FR" sz="20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0.3</a:t>
                      </a:r>
                      <a:endParaRPr lang="fr-FR" sz="2000" b="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8232676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2C84313B-5E39-466C-B30B-A63CA392EAC4}"/>
              </a:ext>
            </a:extLst>
          </p:cNvPr>
          <p:cNvSpPr/>
          <p:nvPr/>
        </p:nvSpPr>
        <p:spPr>
          <a:xfrm>
            <a:off x="2677945" y="5211922"/>
            <a:ext cx="664589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latin typeface="Franklin Gothic Book" panose="020B0503020102020204" pitchFamily="34" charset="0"/>
              </a:rPr>
              <a:t>Comparison of dielectric characteristics of materials in </a:t>
            </a:r>
            <a:r>
              <a:rPr lang="en-US" sz="1200" dirty="0" err="1">
                <a:latin typeface="Franklin Gothic Book" panose="020B0503020102020204" pitchFamily="34" charset="0"/>
              </a:rPr>
              <a:t>ku</a:t>
            </a:r>
            <a:r>
              <a:rPr lang="en-US" sz="1200" dirty="0">
                <a:latin typeface="Franklin Gothic Book" panose="020B0503020102020204" pitchFamily="34" charset="0"/>
              </a:rPr>
              <a:t>-band</a:t>
            </a:r>
          </a:p>
        </p:txBody>
      </p:sp>
    </p:spTree>
    <p:extLst>
      <p:ext uri="{BB962C8B-B14F-4D97-AF65-F5344CB8AC3E}">
        <p14:creationId xmlns:p14="http://schemas.microsoft.com/office/powerpoint/2010/main" val="3177875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A44CD705-DFFC-4E7B-9AFD-5CB5321CE7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6559" y="1229124"/>
            <a:ext cx="5580000" cy="4583783"/>
          </a:xfrm>
        </p:spPr>
        <p:txBody>
          <a:bodyPr/>
          <a:lstStyle/>
          <a:p>
            <a:pPr algn="just"/>
            <a:r>
              <a:rPr lang="en-US" sz="1800" dirty="0"/>
              <a:t>Characterization conducted in the Ku-band (10.7 GHz to 13.75 GHz).</a:t>
            </a:r>
          </a:p>
          <a:p>
            <a:pPr algn="just"/>
            <a:endParaRPr lang="en-US" sz="1800" dirty="0"/>
          </a:p>
          <a:p>
            <a:pPr algn="just"/>
            <a:r>
              <a:rPr lang="en-US" sz="1800" dirty="0"/>
              <a:t>Load lengths ‘L’ optimized in CST to achieve a reflection level of less than -20 </a:t>
            </a:r>
            <a:r>
              <a:rPr lang="en-US" sz="1800" dirty="0" err="1"/>
              <a:t>dB.</a:t>
            </a:r>
            <a:endParaRPr lang="en-US" sz="1800" dirty="0"/>
          </a:p>
          <a:p>
            <a:pPr algn="just"/>
            <a:endParaRPr lang="fr-FR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C5971BBA-BED9-4EB4-8CAC-BF31B2065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4006"/>
            <a:ext cx="10515600" cy="775518"/>
          </a:xfrm>
        </p:spPr>
        <p:txBody>
          <a:bodyPr/>
          <a:lstStyle/>
          <a:p>
            <a:r>
              <a:rPr lang="en-US" dirty="0"/>
              <a:t>Shape and materials effects on load performances</a:t>
            </a:r>
            <a:endParaRPr lang="fr-FR" dirty="0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AD864857-BBF8-4E5F-8D02-5AFC374165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3641908"/>
              </p:ext>
            </p:extLst>
          </p:nvPr>
        </p:nvGraphicFramePr>
        <p:xfrm>
          <a:off x="483908" y="1241981"/>
          <a:ext cx="5818196" cy="466446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455183">
                  <a:extLst>
                    <a:ext uri="{9D8B030D-6E8A-4147-A177-3AD203B41FA5}">
                      <a16:colId xmlns:a16="http://schemas.microsoft.com/office/drawing/2014/main" val="1355448008"/>
                    </a:ext>
                  </a:extLst>
                </a:gridCol>
                <a:gridCol w="963361">
                  <a:extLst>
                    <a:ext uri="{9D8B030D-6E8A-4147-A177-3AD203B41FA5}">
                      <a16:colId xmlns:a16="http://schemas.microsoft.com/office/drawing/2014/main" val="3877192754"/>
                    </a:ext>
                  </a:extLst>
                </a:gridCol>
                <a:gridCol w="1253637">
                  <a:extLst>
                    <a:ext uri="{9D8B030D-6E8A-4147-A177-3AD203B41FA5}">
                      <a16:colId xmlns:a16="http://schemas.microsoft.com/office/drawing/2014/main" val="1811996760"/>
                    </a:ext>
                  </a:extLst>
                </a:gridCol>
                <a:gridCol w="1253637">
                  <a:extLst>
                    <a:ext uri="{9D8B030D-6E8A-4147-A177-3AD203B41FA5}">
                      <a16:colId xmlns:a16="http://schemas.microsoft.com/office/drawing/2014/main" val="2602539669"/>
                    </a:ext>
                  </a:extLst>
                </a:gridCol>
                <a:gridCol w="892378">
                  <a:extLst>
                    <a:ext uri="{9D8B030D-6E8A-4147-A177-3AD203B41FA5}">
                      <a16:colId xmlns:a16="http://schemas.microsoft.com/office/drawing/2014/main" val="2963353913"/>
                    </a:ext>
                  </a:extLst>
                </a:gridCol>
              </a:tblGrid>
              <a:tr h="4819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Structures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(wedges)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Materials</a:t>
                      </a:r>
                      <a:endParaRPr lang="fr-FR" sz="160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Length</a:t>
                      </a:r>
                      <a:endParaRPr lang="fr-FR" sz="160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L (mm)</a:t>
                      </a:r>
                      <a:endParaRPr lang="fr-FR" sz="160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PLD</a:t>
                      </a:r>
                      <a:endParaRPr lang="fr-FR" sz="160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(W/m</a:t>
                      </a:r>
                      <a:r>
                        <a:rPr lang="en-US" sz="1600" baseline="3000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3</a:t>
                      </a: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) *10</a:t>
                      </a:r>
                      <a:r>
                        <a:rPr lang="en-US" sz="1600" baseline="3000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5</a:t>
                      </a:r>
                      <a:endParaRPr lang="fr-FR" sz="160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Volume (mm</a:t>
                      </a:r>
                      <a:r>
                        <a:rPr lang="en-US" sz="1600" baseline="3000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3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)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1264211"/>
                  </a:ext>
                </a:extLst>
              </a:tr>
              <a:tr h="348065"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Ice9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41</a:t>
                      </a:r>
                      <a:endParaRPr lang="fr-FR" sz="1600" b="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9.08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5267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9108994"/>
                  </a:ext>
                </a:extLst>
              </a:tr>
              <a:tr h="34806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PEEK-ESD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19</a:t>
                      </a:r>
                      <a:endParaRPr lang="fr-FR" sz="1600" b="1" dirty="0">
                        <a:solidFill>
                          <a:schemeClr val="tx1">
                            <a:lumMod val="60000"/>
                            <a:lumOff val="40000"/>
                          </a:schemeClr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40.39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3187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9083644"/>
                  </a:ext>
                </a:extLst>
              </a:tr>
              <a:tr h="34806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PEKK-ESD</a:t>
                      </a:r>
                      <a:endParaRPr lang="fr-FR" sz="1600" b="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32</a:t>
                      </a:r>
                      <a:endParaRPr lang="fr-FR" sz="1600" b="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10.82</a:t>
                      </a:r>
                      <a:endParaRPr lang="fr-FR" sz="1600" b="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4417</a:t>
                      </a:r>
                      <a:endParaRPr lang="fr-FR" sz="1600" b="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2093779"/>
                  </a:ext>
                </a:extLst>
              </a:tr>
              <a:tr h="348065"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Ice9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45</a:t>
                      </a:r>
                      <a:endParaRPr lang="fr-FR" sz="1600" b="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11.98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5817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863721"/>
                  </a:ext>
                </a:extLst>
              </a:tr>
              <a:tr h="34806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PEEK-ESD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19</a:t>
                      </a:r>
                      <a:endParaRPr lang="fr-FR" sz="1600" b="1" dirty="0">
                        <a:solidFill>
                          <a:schemeClr val="tx1">
                            <a:lumMod val="60000"/>
                            <a:lumOff val="40000"/>
                          </a:schemeClr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14.17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3260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49337"/>
                  </a:ext>
                </a:extLst>
              </a:tr>
              <a:tr h="34806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PEKK-ESD</a:t>
                      </a:r>
                      <a:endParaRPr lang="fr-FR" sz="1600" b="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58</a:t>
                      </a:r>
                      <a:endParaRPr lang="fr-FR" sz="1600" b="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6.31</a:t>
                      </a:r>
                      <a:endParaRPr lang="fr-FR" sz="1600" b="1" dirty="0">
                        <a:solidFill>
                          <a:schemeClr val="tx1">
                            <a:lumMod val="60000"/>
                            <a:lumOff val="40000"/>
                          </a:schemeClr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7095</a:t>
                      </a:r>
                      <a:endParaRPr lang="fr-FR" sz="1600" b="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7401703"/>
                  </a:ext>
                </a:extLst>
              </a:tr>
              <a:tr h="348065"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Ice9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33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14.85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3202</a:t>
                      </a:r>
                      <a:endParaRPr lang="fr-FR" sz="1600" b="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8097080"/>
                  </a:ext>
                </a:extLst>
              </a:tr>
              <a:tr h="34806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PEEK-ESD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23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14.15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2618</a:t>
                      </a:r>
                      <a:endParaRPr lang="fr-FR" sz="1600" b="1" dirty="0">
                        <a:solidFill>
                          <a:schemeClr val="tx1">
                            <a:lumMod val="60000"/>
                            <a:lumOff val="40000"/>
                          </a:schemeClr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5894145"/>
                  </a:ext>
                </a:extLst>
              </a:tr>
              <a:tr h="34806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PEKK-ESD</a:t>
                      </a:r>
                      <a:endParaRPr lang="fr-FR" sz="1600" b="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70</a:t>
                      </a:r>
                      <a:endParaRPr lang="fr-FR" sz="1600" b="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6.72</a:t>
                      </a:r>
                      <a:endParaRPr lang="fr-FR" sz="1600" b="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5616</a:t>
                      </a:r>
                      <a:endParaRPr lang="fr-FR" sz="1600" b="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5250188"/>
                  </a:ext>
                </a:extLst>
              </a:tr>
              <a:tr h="348065"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Ice9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59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26.08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4172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4851570"/>
                  </a:ext>
                </a:extLst>
              </a:tr>
              <a:tr h="34806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PEEK-ESD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25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44.09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2742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9372660"/>
                  </a:ext>
                </a:extLst>
              </a:tr>
              <a:tr h="34806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PEKK-ESD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59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14.37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4172</a:t>
                      </a:r>
                      <a:endParaRPr lang="fr-FR" sz="1600" b="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2853847"/>
                  </a:ext>
                </a:extLst>
              </a:tr>
            </a:tbl>
          </a:graphicData>
        </a:graphic>
      </p:graphicFrame>
      <p:graphicFrame>
        <p:nvGraphicFramePr>
          <p:cNvPr id="8" name="Objet 7">
            <a:extLst>
              <a:ext uri="{FF2B5EF4-FFF2-40B4-BE49-F238E27FC236}">
                <a16:creationId xmlns:a16="http://schemas.microsoft.com/office/drawing/2014/main" id="{AE482E23-84FD-4B2F-9B82-7DC0531C252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8085317"/>
              </p:ext>
            </p:extLst>
          </p:nvPr>
        </p:nvGraphicFramePr>
        <p:xfrm>
          <a:off x="7207935" y="3266888"/>
          <a:ext cx="3774303" cy="15824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7" name="Image bitmap" r:id="rId3" imgW="3283119" imgH="1365079" progId="Paint.Picture">
                  <p:embed/>
                </p:oleObj>
              </mc:Choice>
              <mc:Fallback>
                <p:oleObj name="Image bitmap" r:id="rId3" imgW="3283119" imgH="1365079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07935" y="3266888"/>
                        <a:ext cx="3774303" cy="158249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 8">
            <a:extLst>
              <a:ext uri="{FF2B5EF4-FFF2-40B4-BE49-F238E27FC236}">
                <a16:creationId xmlns:a16="http://schemas.microsoft.com/office/drawing/2014/main" id="{035200D9-284A-4DAD-9B78-23BCCF6A589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3187076"/>
              </p:ext>
            </p:extLst>
          </p:nvPr>
        </p:nvGraphicFramePr>
        <p:xfrm>
          <a:off x="514443" y="1820340"/>
          <a:ext cx="1357122" cy="8092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8" name="Image bitmap" r:id="rId5" imgW="2311519" imgH="1485976" progId="Paint.Picture">
                  <p:embed/>
                </p:oleObj>
              </mc:Choice>
              <mc:Fallback>
                <p:oleObj name="Image bitmap" r:id="rId5" imgW="2311519" imgH="1485976" progId="Paint.Picture">
                  <p:embed/>
                  <p:pic>
                    <p:nvPicPr>
                      <p:cNvPr id="3" name="Objet 2">
                        <a:extLst>
                          <a:ext uri="{FF2B5EF4-FFF2-40B4-BE49-F238E27FC236}">
                            <a16:creationId xmlns:a16="http://schemas.microsoft.com/office/drawing/2014/main" id="{AEB8663A-6CC0-47A4-BD61-4FC4655C763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443" y="1820340"/>
                        <a:ext cx="1357122" cy="80929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t 9">
            <a:extLst>
              <a:ext uri="{FF2B5EF4-FFF2-40B4-BE49-F238E27FC236}">
                <a16:creationId xmlns:a16="http://schemas.microsoft.com/office/drawing/2014/main" id="{FA66D385-66DF-40FC-83A7-78721C2C28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7512042"/>
              </p:ext>
            </p:extLst>
          </p:nvPr>
        </p:nvGraphicFramePr>
        <p:xfrm>
          <a:off x="495574" y="2818664"/>
          <a:ext cx="1357122" cy="8964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9" name="Image bitmap" r:id="rId7" imgW="1968601" imgH="1308167" progId="Paint.Picture">
                  <p:embed/>
                </p:oleObj>
              </mc:Choice>
              <mc:Fallback>
                <p:oleObj name="Image bitmap" r:id="rId7" imgW="1968601" imgH="1308167" progId="Paint.Picture">
                  <p:embed/>
                  <p:pic>
                    <p:nvPicPr>
                      <p:cNvPr id="20" name="Objet 19">
                        <a:extLst>
                          <a:ext uri="{FF2B5EF4-FFF2-40B4-BE49-F238E27FC236}">
                            <a16:creationId xmlns:a16="http://schemas.microsoft.com/office/drawing/2014/main" id="{B7FBF761-A9BB-48D4-9184-DCB73023B9C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574" y="2818664"/>
                        <a:ext cx="1357122" cy="89644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t 10">
            <a:extLst>
              <a:ext uri="{FF2B5EF4-FFF2-40B4-BE49-F238E27FC236}">
                <a16:creationId xmlns:a16="http://schemas.microsoft.com/office/drawing/2014/main" id="{2DDB5280-69C6-4320-B8D4-7575ED80E4B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8083518"/>
              </p:ext>
            </p:extLst>
          </p:nvPr>
        </p:nvGraphicFramePr>
        <p:xfrm>
          <a:off x="495574" y="3857470"/>
          <a:ext cx="1357122" cy="95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0" name="Image bitmap" r:id="rId9" imgW="2019404" imgH="1460575" progId="Paint.Picture">
                  <p:embed/>
                </p:oleObj>
              </mc:Choice>
              <mc:Fallback>
                <p:oleObj name="Image bitmap" r:id="rId9" imgW="2019404" imgH="1460575" progId="Paint.Picture">
                  <p:embed/>
                  <p:pic>
                    <p:nvPicPr>
                      <p:cNvPr id="21" name="Objet 20">
                        <a:extLst>
                          <a:ext uri="{FF2B5EF4-FFF2-40B4-BE49-F238E27FC236}">
                            <a16:creationId xmlns:a16="http://schemas.microsoft.com/office/drawing/2014/main" id="{0B2D4BD4-1C7A-45B1-87AA-5EA4FC71ECF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574" y="3857470"/>
                        <a:ext cx="1357122" cy="9587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 11">
            <a:extLst>
              <a:ext uri="{FF2B5EF4-FFF2-40B4-BE49-F238E27FC236}">
                <a16:creationId xmlns:a16="http://schemas.microsoft.com/office/drawing/2014/main" id="{5AA83857-E0C0-4EF8-AF2C-A262E3A39E5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7769544"/>
              </p:ext>
            </p:extLst>
          </p:nvPr>
        </p:nvGraphicFramePr>
        <p:xfrm>
          <a:off x="579440" y="4891558"/>
          <a:ext cx="1232616" cy="9213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1" name="Image bitmap" r:id="rId11" imgW="1587582" imgH="1212912" progId="Paint.Picture">
                  <p:embed/>
                </p:oleObj>
              </mc:Choice>
              <mc:Fallback>
                <p:oleObj name="Image bitmap" r:id="rId11" imgW="1587582" imgH="1212912" progId="Paint.Picture">
                  <p:embed/>
                  <p:pic>
                    <p:nvPicPr>
                      <p:cNvPr id="22" name="Objet 21">
                        <a:extLst>
                          <a:ext uri="{FF2B5EF4-FFF2-40B4-BE49-F238E27FC236}">
                            <a16:creationId xmlns:a16="http://schemas.microsoft.com/office/drawing/2014/main" id="{1861212B-DBC2-4FDF-ADC6-12C1133BD77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440" y="4891558"/>
                        <a:ext cx="1232616" cy="92134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713302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A44CD705-DFFC-4E7B-9AFD-5CB5321CE7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6981" y="1241981"/>
            <a:ext cx="5580000" cy="4583783"/>
          </a:xfrm>
        </p:spPr>
        <p:txBody>
          <a:bodyPr/>
          <a:lstStyle/>
          <a:p>
            <a:pPr algn="just"/>
            <a:r>
              <a:rPr lang="en-US" sz="1800" dirty="0"/>
              <a:t>Three loads were selected : single , double and tetrahedral wedge</a:t>
            </a:r>
          </a:p>
          <a:p>
            <a:pPr algn="just"/>
            <a:endParaRPr lang="en-US" sz="1800" dirty="0"/>
          </a:p>
          <a:p>
            <a:pPr algn="just"/>
            <a:r>
              <a:rPr lang="en-US" sz="1800" dirty="0"/>
              <a:t>1.22 to 2.18 times greater volumes with Ice9 and PEKK-ESD compared to PEEK-ESD.</a:t>
            </a:r>
          </a:p>
          <a:p>
            <a:pPr marL="0" indent="0" algn="just">
              <a:buNone/>
            </a:pPr>
            <a:endParaRPr lang="en-US" sz="2000" dirty="0"/>
          </a:p>
          <a:p>
            <a:pPr algn="just"/>
            <a:endParaRPr lang="fr-FR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C5971BBA-BED9-4EB4-8CAC-BF31B2065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4006"/>
            <a:ext cx="10515600" cy="775518"/>
          </a:xfrm>
        </p:spPr>
        <p:txBody>
          <a:bodyPr/>
          <a:lstStyle/>
          <a:p>
            <a:r>
              <a:rPr lang="en-US" dirty="0"/>
              <a:t>Shape and materials effects on load performances</a:t>
            </a:r>
            <a:endParaRPr lang="fr-FR" dirty="0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AD864857-BBF8-4E5F-8D02-5AFC374165B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83908" y="1241981"/>
          <a:ext cx="5818196" cy="466446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455183">
                  <a:extLst>
                    <a:ext uri="{9D8B030D-6E8A-4147-A177-3AD203B41FA5}">
                      <a16:colId xmlns:a16="http://schemas.microsoft.com/office/drawing/2014/main" val="1355448008"/>
                    </a:ext>
                  </a:extLst>
                </a:gridCol>
                <a:gridCol w="963361">
                  <a:extLst>
                    <a:ext uri="{9D8B030D-6E8A-4147-A177-3AD203B41FA5}">
                      <a16:colId xmlns:a16="http://schemas.microsoft.com/office/drawing/2014/main" val="3877192754"/>
                    </a:ext>
                  </a:extLst>
                </a:gridCol>
                <a:gridCol w="1253637">
                  <a:extLst>
                    <a:ext uri="{9D8B030D-6E8A-4147-A177-3AD203B41FA5}">
                      <a16:colId xmlns:a16="http://schemas.microsoft.com/office/drawing/2014/main" val="1811996760"/>
                    </a:ext>
                  </a:extLst>
                </a:gridCol>
                <a:gridCol w="1253637">
                  <a:extLst>
                    <a:ext uri="{9D8B030D-6E8A-4147-A177-3AD203B41FA5}">
                      <a16:colId xmlns:a16="http://schemas.microsoft.com/office/drawing/2014/main" val="2602539669"/>
                    </a:ext>
                  </a:extLst>
                </a:gridCol>
                <a:gridCol w="892378">
                  <a:extLst>
                    <a:ext uri="{9D8B030D-6E8A-4147-A177-3AD203B41FA5}">
                      <a16:colId xmlns:a16="http://schemas.microsoft.com/office/drawing/2014/main" val="2963353913"/>
                    </a:ext>
                  </a:extLst>
                </a:gridCol>
              </a:tblGrid>
              <a:tr h="4819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Structures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(wedges)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Materials</a:t>
                      </a:r>
                      <a:endParaRPr lang="fr-FR" sz="160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Length</a:t>
                      </a:r>
                      <a:endParaRPr lang="fr-FR" sz="160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L (mm)</a:t>
                      </a:r>
                      <a:endParaRPr lang="fr-FR" sz="160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PLD</a:t>
                      </a:r>
                      <a:endParaRPr lang="fr-FR" sz="160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(W/m</a:t>
                      </a:r>
                      <a:r>
                        <a:rPr lang="en-US" sz="1600" baseline="3000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3</a:t>
                      </a: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) *10</a:t>
                      </a:r>
                      <a:r>
                        <a:rPr lang="en-US" sz="1600" baseline="3000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5</a:t>
                      </a:r>
                      <a:endParaRPr lang="fr-FR" sz="160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Volume (mm</a:t>
                      </a:r>
                      <a:r>
                        <a:rPr lang="en-US" sz="1600" baseline="3000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3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)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1264211"/>
                  </a:ext>
                </a:extLst>
              </a:tr>
              <a:tr h="348065"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Ice9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41</a:t>
                      </a:r>
                      <a:endParaRPr lang="fr-FR" sz="1600" b="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9.08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5267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9108994"/>
                  </a:ext>
                </a:extLst>
              </a:tr>
              <a:tr h="34806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PEEK-ESD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19</a:t>
                      </a:r>
                      <a:endParaRPr lang="fr-FR" sz="1600" b="1" dirty="0">
                        <a:solidFill>
                          <a:schemeClr val="tx1">
                            <a:lumMod val="60000"/>
                            <a:lumOff val="40000"/>
                          </a:schemeClr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40.39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3187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9083644"/>
                  </a:ext>
                </a:extLst>
              </a:tr>
              <a:tr h="34806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PEKK-ESD</a:t>
                      </a:r>
                      <a:endParaRPr lang="fr-FR" sz="1600" b="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32</a:t>
                      </a:r>
                      <a:endParaRPr lang="fr-FR" sz="1600" b="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10.82</a:t>
                      </a:r>
                      <a:endParaRPr lang="fr-FR" sz="1600" b="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4417</a:t>
                      </a:r>
                      <a:endParaRPr lang="fr-FR" sz="1600" b="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2093779"/>
                  </a:ext>
                </a:extLst>
              </a:tr>
              <a:tr h="348065"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Ice9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45</a:t>
                      </a:r>
                      <a:endParaRPr lang="fr-FR" sz="1600" b="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11.98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5817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863721"/>
                  </a:ext>
                </a:extLst>
              </a:tr>
              <a:tr h="34806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PEEK-ESD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19</a:t>
                      </a:r>
                      <a:endParaRPr lang="fr-FR" sz="1600" b="1" dirty="0">
                        <a:solidFill>
                          <a:schemeClr val="tx1">
                            <a:lumMod val="60000"/>
                            <a:lumOff val="40000"/>
                          </a:schemeClr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14.17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3260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349337"/>
                  </a:ext>
                </a:extLst>
              </a:tr>
              <a:tr h="34806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PEKK-ESD</a:t>
                      </a:r>
                      <a:endParaRPr lang="fr-FR" sz="1600" b="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58</a:t>
                      </a:r>
                      <a:endParaRPr lang="fr-FR" sz="1600" b="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6.31</a:t>
                      </a:r>
                      <a:endParaRPr lang="fr-FR" sz="1600" b="1" dirty="0">
                        <a:solidFill>
                          <a:schemeClr val="tx1">
                            <a:lumMod val="60000"/>
                            <a:lumOff val="40000"/>
                          </a:schemeClr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7095</a:t>
                      </a:r>
                      <a:endParaRPr lang="fr-FR" sz="1600" b="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7401703"/>
                  </a:ext>
                </a:extLst>
              </a:tr>
              <a:tr h="348065"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Ice9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33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14.85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3202</a:t>
                      </a:r>
                      <a:endParaRPr lang="fr-FR" sz="1600" b="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8097080"/>
                  </a:ext>
                </a:extLst>
              </a:tr>
              <a:tr h="34806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PEEK-ESD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23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14.15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2618</a:t>
                      </a:r>
                      <a:endParaRPr lang="fr-FR" sz="1600" b="1" dirty="0">
                        <a:solidFill>
                          <a:schemeClr val="tx1">
                            <a:lumMod val="60000"/>
                            <a:lumOff val="40000"/>
                          </a:schemeClr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5894145"/>
                  </a:ext>
                </a:extLst>
              </a:tr>
              <a:tr h="34806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PEKK-ESD</a:t>
                      </a:r>
                      <a:endParaRPr lang="fr-FR" sz="1600" b="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70</a:t>
                      </a:r>
                      <a:endParaRPr lang="fr-FR" sz="1600" b="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6.72</a:t>
                      </a:r>
                      <a:endParaRPr lang="fr-FR" sz="1600" b="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5616</a:t>
                      </a:r>
                      <a:endParaRPr lang="fr-FR" sz="1600" b="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5250188"/>
                  </a:ext>
                </a:extLst>
              </a:tr>
              <a:tr h="348065"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Ice9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59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26.08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4172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4851570"/>
                  </a:ext>
                </a:extLst>
              </a:tr>
              <a:tr h="34806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PEEK-ESD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25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44.09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2742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9372660"/>
                  </a:ext>
                </a:extLst>
              </a:tr>
              <a:tr h="34806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PEKK-ESD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59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14.37</a:t>
                      </a:r>
                      <a:endParaRPr lang="fr-FR" sz="1600" b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4172</a:t>
                      </a:r>
                      <a:endParaRPr lang="fr-FR" sz="1600" b="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SimSun" panose="02010600030101010101" pitchFamily="2" charset="-122"/>
                      </a:endParaRPr>
                    </a:p>
                  </a:txBody>
                  <a:tcPr marL="17780" marR="177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2853847"/>
                  </a:ext>
                </a:extLst>
              </a:tr>
            </a:tbl>
          </a:graphicData>
        </a:graphic>
      </p:graphicFrame>
      <p:graphicFrame>
        <p:nvGraphicFramePr>
          <p:cNvPr id="9" name="Objet 8">
            <a:extLst>
              <a:ext uri="{FF2B5EF4-FFF2-40B4-BE49-F238E27FC236}">
                <a16:creationId xmlns:a16="http://schemas.microsoft.com/office/drawing/2014/main" id="{035200D9-284A-4DAD-9B78-23BCCF6A589C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514443" y="1820340"/>
          <a:ext cx="1357122" cy="8092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2" name="Image bitmap" r:id="rId4" imgW="2311519" imgH="1485976" progId="Paint.Picture">
                  <p:embed/>
                </p:oleObj>
              </mc:Choice>
              <mc:Fallback>
                <p:oleObj name="Image bitmap" r:id="rId4" imgW="2311519" imgH="1485976" progId="Paint.Picture">
                  <p:embed/>
                  <p:pic>
                    <p:nvPicPr>
                      <p:cNvPr id="9" name="Objet 8">
                        <a:extLst>
                          <a:ext uri="{FF2B5EF4-FFF2-40B4-BE49-F238E27FC236}">
                            <a16:creationId xmlns:a16="http://schemas.microsoft.com/office/drawing/2014/main" id="{035200D9-284A-4DAD-9B78-23BCCF6A589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443" y="1820340"/>
                        <a:ext cx="1357122" cy="80929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t 9">
            <a:extLst>
              <a:ext uri="{FF2B5EF4-FFF2-40B4-BE49-F238E27FC236}">
                <a16:creationId xmlns:a16="http://schemas.microsoft.com/office/drawing/2014/main" id="{FA66D385-66DF-40FC-83A7-78721C2C28E2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495574" y="2818664"/>
          <a:ext cx="1357122" cy="8964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3" name="Image bitmap" r:id="rId6" imgW="1968601" imgH="1308167" progId="Paint.Picture">
                  <p:embed/>
                </p:oleObj>
              </mc:Choice>
              <mc:Fallback>
                <p:oleObj name="Image bitmap" r:id="rId6" imgW="1968601" imgH="1308167" progId="Paint.Picture">
                  <p:embed/>
                  <p:pic>
                    <p:nvPicPr>
                      <p:cNvPr id="10" name="Objet 9">
                        <a:extLst>
                          <a:ext uri="{FF2B5EF4-FFF2-40B4-BE49-F238E27FC236}">
                            <a16:creationId xmlns:a16="http://schemas.microsoft.com/office/drawing/2014/main" id="{FA66D385-66DF-40FC-83A7-78721C2C28E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574" y="2818664"/>
                        <a:ext cx="1357122" cy="89644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t 10">
            <a:extLst>
              <a:ext uri="{FF2B5EF4-FFF2-40B4-BE49-F238E27FC236}">
                <a16:creationId xmlns:a16="http://schemas.microsoft.com/office/drawing/2014/main" id="{2DDB5280-69C6-4320-B8D4-7575ED80E4B8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495574" y="3857470"/>
          <a:ext cx="1357122" cy="95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4" name="Image bitmap" r:id="rId8" imgW="2019404" imgH="1460575" progId="Paint.Picture">
                  <p:embed/>
                </p:oleObj>
              </mc:Choice>
              <mc:Fallback>
                <p:oleObj name="Image bitmap" r:id="rId8" imgW="2019404" imgH="1460575" progId="Paint.Picture">
                  <p:embed/>
                  <p:pic>
                    <p:nvPicPr>
                      <p:cNvPr id="11" name="Objet 10">
                        <a:extLst>
                          <a:ext uri="{FF2B5EF4-FFF2-40B4-BE49-F238E27FC236}">
                            <a16:creationId xmlns:a16="http://schemas.microsoft.com/office/drawing/2014/main" id="{2DDB5280-69C6-4320-B8D4-7575ED80E4B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574" y="3857470"/>
                        <a:ext cx="1357122" cy="9587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 11">
            <a:extLst>
              <a:ext uri="{FF2B5EF4-FFF2-40B4-BE49-F238E27FC236}">
                <a16:creationId xmlns:a16="http://schemas.microsoft.com/office/drawing/2014/main" id="{5AA83857-E0C0-4EF8-AF2C-A262E3A39E5B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579440" y="4891558"/>
          <a:ext cx="1232616" cy="9213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5" name="Image bitmap" r:id="rId10" imgW="1587582" imgH="1212912" progId="Paint.Picture">
                  <p:embed/>
                </p:oleObj>
              </mc:Choice>
              <mc:Fallback>
                <p:oleObj name="Image bitmap" r:id="rId10" imgW="1587582" imgH="1212912" progId="Paint.Picture">
                  <p:embed/>
                  <p:pic>
                    <p:nvPicPr>
                      <p:cNvPr id="12" name="Objet 11">
                        <a:extLst>
                          <a:ext uri="{FF2B5EF4-FFF2-40B4-BE49-F238E27FC236}">
                            <a16:creationId xmlns:a16="http://schemas.microsoft.com/office/drawing/2014/main" id="{5AA83857-E0C0-4EF8-AF2C-A262E3A39E5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440" y="4891558"/>
                        <a:ext cx="1232616" cy="92134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33D27B24-4493-443D-BF04-DF8BE6EDCC1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4792">
            <a:off x="6594723" y="3783347"/>
            <a:ext cx="1394353" cy="13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5E41341-D4C9-4378-9152-62A47A46844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5378">
            <a:off x="8358298" y="3857519"/>
            <a:ext cx="1337109" cy="13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0606708-0F3C-47F6-9E56-BABBF60A2C1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6803">
            <a:off x="10248484" y="3836022"/>
            <a:ext cx="1283948" cy="133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EE46614-B4C2-467D-8B31-F901588DE030}"/>
              </a:ext>
            </a:extLst>
          </p:cNvPr>
          <p:cNvSpPr/>
          <p:nvPr/>
        </p:nvSpPr>
        <p:spPr>
          <a:xfrm>
            <a:off x="6470110" y="5307126"/>
            <a:ext cx="55727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latin typeface="Franklin Gothic Book" panose="020B0503020102020204" pitchFamily="34" charset="0"/>
              </a:rPr>
              <a:t>3D-printing waveguide terminations (a) single linear wedge, (b) double linear wedge and (c) tetrahedral exponential wedge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909635-5FBF-4B34-AF31-90ADD4333D73}"/>
              </a:ext>
            </a:extLst>
          </p:cNvPr>
          <p:cNvSpPr/>
          <p:nvPr/>
        </p:nvSpPr>
        <p:spPr>
          <a:xfrm>
            <a:off x="7236607" y="5076853"/>
            <a:ext cx="36099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Franklin Gothic Book" panose="020B0503020102020204" pitchFamily="34" charset="0"/>
              </a:rPr>
              <a:t>(a) </a:t>
            </a:r>
            <a:endParaRPr lang="fr-FR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FBA491B-8B09-4A2D-9D1A-149ADEAD608C}"/>
              </a:ext>
            </a:extLst>
          </p:cNvPr>
          <p:cNvSpPr/>
          <p:nvPr/>
        </p:nvSpPr>
        <p:spPr>
          <a:xfrm>
            <a:off x="8986483" y="5127472"/>
            <a:ext cx="36260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Franklin Gothic Book" panose="020B0503020102020204" pitchFamily="34" charset="0"/>
              </a:rPr>
              <a:t>(b) </a:t>
            </a:r>
            <a:endParaRPr lang="fr-FR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E450672-4EC4-40BD-8713-138CB1F1307E}"/>
              </a:ext>
            </a:extLst>
          </p:cNvPr>
          <p:cNvSpPr/>
          <p:nvPr/>
        </p:nvSpPr>
        <p:spPr>
          <a:xfrm>
            <a:off x="10935043" y="5113073"/>
            <a:ext cx="35298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Franklin Gothic Book" panose="020B0503020102020204" pitchFamily="34" charset="0"/>
              </a:rPr>
              <a:t>(c)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64026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8">
            <a:extLst>
              <a:ext uri="{FF2B5EF4-FFF2-40B4-BE49-F238E27FC236}">
                <a16:creationId xmlns:a16="http://schemas.microsoft.com/office/drawing/2014/main" id="{FC7C0A3E-D7A5-4A35-86B7-12A2D1809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03043" y="1089581"/>
            <a:ext cx="3878482" cy="4583783"/>
          </a:xfrm>
        </p:spPr>
        <p:txBody>
          <a:bodyPr/>
          <a:lstStyle/>
          <a:p>
            <a:pPr algn="just"/>
            <a:r>
              <a:rPr lang="en-US" sz="1600" dirty="0"/>
              <a:t>Significant discrepancy between simulated and measured reflection levels for Ice9.</a:t>
            </a:r>
          </a:p>
          <a:p>
            <a:pPr algn="just"/>
            <a:endParaRPr lang="en-US" sz="1200" dirty="0"/>
          </a:p>
          <a:p>
            <a:pPr algn="just"/>
            <a:r>
              <a:rPr lang="en-US" sz="1600" dirty="0"/>
              <a:t>Exponential tetrahedral wedge: Handling difficulties encountered</a:t>
            </a:r>
          </a:p>
          <a:p>
            <a:pPr algn="just"/>
            <a:endParaRPr lang="en-US" sz="1200" dirty="0"/>
          </a:p>
          <a:p>
            <a:pPr algn="just"/>
            <a:r>
              <a:rPr lang="en-US" sz="1600" dirty="0"/>
              <a:t>Measured reflection slightly higher than simulated</a:t>
            </a:r>
          </a:p>
          <a:p>
            <a:pPr algn="just"/>
            <a:endParaRPr lang="en-US" sz="1200" dirty="0"/>
          </a:p>
          <a:p>
            <a:pPr algn="just"/>
            <a:r>
              <a:rPr lang="en-US" sz="1600" dirty="0"/>
              <a:t>Designs slightly optimized to compensate</a:t>
            </a:r>
          </a:p>
          <a:p>
            <a:pPr algn="just"/>
            <a:endParaRPr lang="en-US" sz="1200" dirty="0"/>
          </a:p>
          <a:p>
            <a:pPr algn="just"/>
            <a:r>
              <a:rPr lang="en-US" sz="1600" dirty="0"/>
              <a:t>Target: measured reflection below −20 dB over the frequency band</a:t>
            </a:r>
            <a:endParaRPr lang="fr-FR" sz="1600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F7A93CE5-D413-47BC-B032-858D3EF9D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Simulated and measured reflection coefficients </a:t>
            </a:r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E5A6658-0B67-4A52-8494-305DE414C9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475" y="1050259"/>
            <a:ext cx="7892568" cy="4140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1775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8">
            <a:extLst>
              <a:ext uri="{FF2B5EF4-FFF2-40B4-BE49-F238E27FC236}">
                <a16:creationId xmlns:a16="http://schemas.microsoft.com/office/drawing/2014/main" id="{FC7C0A3E-D7A5-4A35-86B7-12A2D1809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03043" y="1089581"/>
            <a:ext cx="3878482" cy="4583783"/>
          </a:xfrm>
        </p:spPr>
        <p:txBody>
          <a:bodyPr/>
          <a:lstStyle/>
          <a:p>
            <a:pPr algn="just"/>
            <a:r>
              <a:rPr lang="en-US" sz="1600" dirty="0"/>
              <a:t>Significant discrepancy between simulated and measured reflection levels for Ice9.</a:t>
            </a:r>
          </a:p>
          <a:p>
            <a:pPr algn="just"/>
            <a:endParaRPr lang="en-US" sz="1200" dirty="0"/>
          </a:p>
          <a:p>
            <a:pPr algn="just"/>
            <a:r>
              <a:rPr lang="en-US" sz="1600" dirty="0"/>
              <a:t>Exponential tetrahedral wedge: Handling difficulties encountered</a:t>
            </a:r>
          </a:p>
          <a:p>
            <a:pPr algn="just"/>
            <a:endParaRPr lang="en-US" sz="1200" dirty="0"/>
          </a:p>
          <a:p>
            <a:pPr algn="just"/>
            <a:r>
              <a:rPr lang="en-US" sz="1600" dirty="0"/>
              <a:t>Measured reflection slightly higher than simulated</a:t>
            </a:r>
          </a:p>
          <a:p>
            <a:pPr algn="just"/>
            <a:endParaRPr lang="en-US" sz="1200" dirty="0"/>
          </a:p>
          <a:p>
            <a:pPr algn="just"/>
            <a:r>
              <a:rPr lang="en-US" sz="1600" dirty="0"/>
              <a:t>Designs slightly optimized to compensate</a:t>
            </a:r>
          </a:p>
          <a:p>
            <a:pPr algn="just"/>
            <a:endParaRPr lang="en-US" sz="1200" dirty="0"/>
          </a:p>
          <a:p>
            <a:pPr algn="just"/>
            <a:r>
              <a:rPr lang="en-US" sz="1600" dirty="0"/>
              <a:t>Target: measured reflection below −20 dB over the frequency band</a:t>
            </a:r>
            <a:endParaRPr lang="fr-FR" sz="1600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F7A93CE5-D413-47BC-B032-858D3EF9D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Simulated and measured reflection coefficients </a:t>
            </a:r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03A0F7-6A19-414F-8CAC-D696AA3B409F}"/>
              </a:ext>
            </a:extLst>
          </p:cNvPr>
          <p:cNvSpPr/>
          <p:nvPr/>
        </p:nvSpPr>
        <p:spPr>
          <a:xfrm>
            <a:off x="71120" y="5410743"/>
            <a:ext cx="71221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sz="1800" dirty="0">
                <a:solidFill>
                  <a:srgbClr val="FF66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Single- and double-linear wedge loads in PEEK-ESD selected for: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E5A6658-0B67-4A52-8494-305DE414C9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475" y="1060419"/>
            <a:ext cx="7892568" cy="414083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B51D080-4408-47CB-8C24-95C25DB03F1A}"/>
              </a:ext>
            </a:extLst>
          </p:cNvPr>
          <p:cNvSpPr/>
          <p:nvPr/>
        </p:nvSpPr>
        <p:spPr>
          <a:xfrm>
            <a:off x="6900742" y="5303021"/>
            <a:ext cx="50600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F66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Power-handling experiments</a:t>
            </a: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F66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Experimental validation in a space-like environment</a:t>
            </a:r>
            <a:endParaRPr lang="fr-FR" sz="1600" dirty="0">
              <a:solidFill>
                <a:srgbClr val="FF6600"/>
              </a:solidFill>
            </a:endParaRPr>
          </a:p>
        </p:txBody>
      </p:sp>
      <p:sp>
        <p:nvSpPr>
          <p:cNvPr id="8" name="Accolade ouvrante 7">
            <a:extLst>
              <a:ext uri="{FF2B5EF4-FFF2-40B4-BE49-F238E27FC236}">
                <a16:creationId xmlns:a16="http://schemas.microsoft.com/office/drawing/2014/main" id="{82D3BC6B-2141-456B-B5DC-E0C87067B694}"/>
              </a:ext>
            </a:extLst>
          </p:cNvPr>
          <p:cNvSpPr/>
          <p:nvPr/>
        </p:nvSpPr>
        <p:spPr bwMode="auto">
          <a:xfrm>
            <a:off x="6643939" y="5303021"/>
            <a:ext cx="340886" cy="584776"/>
          </a:xfrm>
          <a:prstGeom prst="leftBrace">
            <a:avLst/>
          </a:prstGeom>
          <a:noFill/>
          <a:ln w="44450">
            <a:solidFill>
              <a:srgbClr val="FF6600"/>
            </a:solidFill>
          </a:ln>
          <a:effectLst/>
          <a:ex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1C8188C-CA91-40F0-BEB6-2496F41F8764}"/>
              </a:ext>
            </a:extLst>
          </p:cNvPr>
          <p:cNvSpPr/>
          <p:nvPr/>
        </p:nvSpPr>
        <p:spPr bwMode="auto">
          <a:xfrm>
            <a:off x="1612900" y="1123391"/>
            <a:ext cx="2160000" cy="4032000"/>
          </a:xfrm>
          <a:prstGeom prst="rect">
            <a:avLst/>
          </a:prstGeom>
          <a:solidFill>
            <a:schemeClr val="accent3">
              <a:lumMod val="85000"/>
              <a:alpha val="82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11151A-7409-49BB-9DEA-090AE28A793C}"/>
              </a:ext>
            </a:extLst>
          </p:cNvPr>
          <p:cNvSpPr/>
          <p:nvPr/>
        </p:nvSpPr>
        <p:spPr bwMode="auto">
          <a:xfrm>
            <a:off x="5934255" y="1120588"/>
            <a:ext cx="2124000" cy="4032000"/>
          </a:xfrm>
          <a:prstGeom prst="rect">
            <a:avLst/>
          </a:prstGeom>
          <a:solidFill>
            <a:schemeClr val="accent3">
              <a:lumMod val="85000"/>
              <a:alpha val="82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30261B1-8117-48E3-87A0-BBCD4C45E014}"/>
              </a:ext>
            </a:extLst>
          </p:cNvPr>
          <p:cNvSpPr/>
          <p:nvPr/>
        </p:nvSpPr>
        <p:spPr bwMode="auto">
          <a:xfrm>
            <a:off x="3764535" y="3859746"/>
            <a:ext cx="2160000" cy="1296000"/>
          </a:xfrm>
          <a:prstGeom prst="rect">
            <a:avLst/>
          </a:prstGeom>
          <a:solidFill>
            <a:schemeClr val="accent3">
              <a:lumMod val="85000"/>
              <a:alpha val="82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53EB7F2-F617-44B6-BA1F-3ACDD4535DD9}"/>
              </a:ext>
            </a:extLst>
          </p:cNvPr>
          <p:cNvSpPr/>
          <p:nvPr/>
        </p:nvSpPr>
        <p:spPr bwMode="auto">
          <a:xfrm>
            <a:off x="252534" y="3868673"/>
            <a:ext cx="1368000" cy="1296000"/>
          </a:xfrm>
          <a:prstGeom prst="rect">
            <a:avLst/>
          </a:prstGeom>
          <a:solidFill>
            <a:schemeClr val="accent3">
              <a:lumMod val="85000"/>
              <a:alpha val="82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7364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1A49E55-C9DF-4ABF-8686-7FE3A49D60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6193" y="3594241"/>
            <a:ext cx="6558025" cy="2437601"/>
          </a:xfrm>
        </p:spPr>
        <p:txBody>
          <a:bodyPr/>
          <a:lstStyle/>
          <a:p>
            <a:pPr algn="just"/>
            <a:r>
              <a:rPr lang="en-US" sz="1800" dirty="0"/>
              <a:t>Good agreement between simulated and measured reflection coefficients</a:t>
            </a:r>
          </a:p>
          <a:p>
            <a:pPr algn="just"/>
            <a:r>
              <a:rPr lang="en-US" sz="1800" dirty="0"/>
              <a:t>Power-handling capability of the two selected loads evaluated at 11 GHz</a:t>
            </a:r>
          </a:p>
          <a:p>
            <a:pPr algn="just"/>
            <a:r>
              <a:rPr lang="en-US" sz="1800" dirty="0"/>
              <a:t>The double-linear wedge shows a higher power-handling capability than the single-linear wedge</a:t>
            </a:r>
            <a:endParaRPr lang="fr-FR" sz="1800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CB78D9F4-4BDF-45AA-8794-8CF461A3B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Measured performances at room temperature</a:t>
            </a:r>
          </a:p>
        </p:txBody>
      </p:sp>
      <p:pic>
        <p:nvPicPr>
          <p:cNvPr id="4098" name="Image 1">
            <a:extLst>
              <a:ext uri="{FF2B5EF4-FFF2-40B4-BE49-F238E27FC236}">
                <a16:creationId xmlns:a16="http://schemas.microsoft.com/office/drawing/2014/main" id="{0CD93105-B7CE-4641-BEB7-1FB9484680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441" y="1166738"/>
            <a:ext cx="3960000" cy="2062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Image 1">
            <a:extLst>
              <a:ext uri="{FF2B5EF4-FFF2-40B4-BE49-F238E27FC236}">
                <a16:creationId xmlns:a16="http://schemas.microsoft.com/office/drawing/2014/main" id="{AFF429B5-FB88-40B8-8115-BBCC285A1D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441" y="3131739"/>
            <a:ext cx="3960000" cy="2062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11">
            <a:extLst>
              <a:ext uri="{FF2B5EF4-FFF2-40B4-BE49-F238E27FC236}">
                <a16:creationId xmlns:a16="http://schemas.microsoft.com/office/drawing/2014/main" id="{057C22D7-3A63-4135-B141-4ACB74DEDE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56" y="2219048"/>
            <a:ext cx="605245" cy="57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 7">
            <a:extLst>
              <a:ext uri="{FF2B5EF4-FFF2-40B4-BE49-F238E27FC236}">
                <a16:creationId xmlns:a16="http://schemas.microsoft.com/office/drawing/2014/main" id="{42590351-9390-468E-9490-EDCDD02698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5378">
            <a:off x="1443671" y="4125646"/>
            <a:ext cx="577943" cy="576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Image 1">
            <a:extLst>
              <a:ext uri="{FF2B5EF4-FFF2-40B4-BE49-F238E27FC236}">
                <a16:creationId xmlns:a16="http://schemas.microsoft.com/office/drawing/2014/main" id="{25F1814B-A56B-4349-A92D-EF3FB10499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53" b="5428"/>
          <a:stretch/>
        </p:blipFill>
        <p:spPr bwMode="auto">
          <a:xfrm>
            <a:off x="7068217" y="1271188"/>
            <a:ext cx="4067282" cy="1787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2DAF399-2AE2-4597-A401-DEDC305B9C38}"/>
              </a:ext>
            </a:extLst>
          </p:cNvPr>
          <p:cNvSpPr/>
          <p:nvPr/>
        </p:nvSpPr>
        <p:spPr>
          <a:xfrm>
            <a:off x="853958" y="5075426"/>
            <a:ext cx="3960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Simulated and measured reflection coefficient for single and double  linear wedges</a:t>
            </a:r>
            <a:endParaRPr lang="fr-FR" sz="12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FA4CCB0-4C8E-4524-A737-7A2F3F3F262B}"/>
              </a:ext>
            </a:extLst>
          </p:cNvPr>
          <p:cNvSpPr/>
          <p:nvPr/>
        </p:nvSpPr>
        <p:spPr>
          <a:xfrm>
            <a:off x="6874065" y="3018220"/>
            <a:ext cx="46721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Measurements of reflected power with respect to the incident power 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22971090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5DD4790C-AE45-4006-889F-76AAEBAC1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292" y="1241981"/>
            <a:ext cx="11101107" cy="4583783"/>
          </a:xfrm>
        </p:spPr>
        <p:txBody>
          <a:bodyPr/>
          <a:lstStyle/>
          <a:p>
            <a:pPr algn="just"/>
            <a:r>
              <a:rPr lang="en-US" sz="2000" dirty="0"/>
              <a:t>Space-like test conditions</a:t>
            </a:r>
          </a:p>
          <a:p>
            <a:pPr algn="just"/>
            <a:endParaRPr lang="en-US" sz="2000" dirty="0"/>
          </a:p>
          <a:p>
            <a:pPr lvl="1" algn="just"/>
            <a:r>
              <a:rPr lang="en-US" sz="2000" dirty="0"/>
              <a:t>Thermal vacuum chamber simulating representative space environmental conditions</a:t>
            </a:r>
          </a:p>
          <a:p>
            <a:pPr lvl="1" algn="just"/>
            <a:r>
              <a:rPr lang="en-US" sz="2000" dirty="0"/>
              <a:t>Volume: 2 m³</a:t>
            </a:r>
          </a:p>
          <a:p>
            <a:pPr lvl="1" algn="just"/>
            <a:r>
              <a:rPr lang="en-US" sz="2000" dirty="0"/>
              <a:t>Temperature range: −150 °C to +150 °C (accuracy ±1.5 °C)</a:t>
            </a:r>
          </a:p>
          <a:p>
            <a:pPr lvl="1" algn="just"/>
            <a:r>
              <a:rPr lang="en-US" sz="2000" dirty="0"/>
              <a:t>Pressure: kept below 5×10⁻⁵ mbar during the tests</a:t>
            </a:r>
            <a:endParaRPr lang="fr-FR" sz="2000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80135BB3-C427-423C-ACB8-B96BAD0BA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Space-like environment testing</a:t>
            </a:r>
            <a:endParaRPr lang="fr-FR" dirty="0"/>
          </a:p>
        </p:txBody>
      </p:sp>
      <p:pic>
        <p:nvPicPr>
          <p:cNvPr id="4" name="Picture 2" descr="Thales Alenia Space | CO2 Human Emissions">
            <a:extLst>
              <a:ext uri="{FF2B5EF4-FFF2-40B4-BE49-F238E27FC236}">
                <a16:creationId xmlns:a16="http://schemas.microsoft.com/office/drawing/2014/main" id="{EDD12AB1-FDED-435F-8751-8748474BA0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3790" y="1140644"/>
            <a:ext cx="1511284" cy="755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6158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CCDAAD8A-A46C-4885-95B7-5467D97A20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293" y="4713454"/>
            <a:ext cx="10972800" cy="985310"/>
          </a:xfrm>
        </p:spPr>
        <p:txBody>
          <a:bodyPr/>
          <a:lstStyle/>
          <a:p>
            <a:pPr algn="just"/>
            <a:r>
              <a:rPr lang="en-US" sz="1800" dirty="0"/>
              <a:t>Reflection coefficient stays acceptable over the entire temperature range</a:t>
            </a:r>
          </a:p>
          <a:p>
            <a:pPr algn="just"/>
            <a:r>
              <a:rPr lang="en-US" sz="1800" dirty="0"/>
              <a:t>Double-linear wedge: below −20 dB over most of the operating band</a:t>
            </a:r>
          </a:p>
          <a:p>
            <a:pPr algn="just"/>
            <a:r>
              <a:rPr lang="en-US" sz="1800" dirty="0"/>
              <a:t>No significant degradation of the load's electromagnetic performance (|S</a:t>
            </a:r>
            <a:r>
              <a:rPr lang="en-US" sz="1800" baseline="-25000" dirty="0"/>
              <a:t>11</a:t>
            </a:r>
            <a:r>
              <a:rPr lang="en-US" sz="1800" dirty="0"/>
              <a:t>|&lt;-15dB)</a:t>
            </a:r>
            <a:endParaRPr lang="fr-FR" sz="1800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25659D1C-FE81-43D4-B92B-A0F8EB4D2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1150600" cy="775518"/>
          </a:xfrm>
        </p:spPr>
        <p:txBody>
          <a:bodyPr/>
          <a:lstStyle/>
          <a:p>
            <a:r>
              <a:rPr lang="en-US" dirty="0"/>
              <a:t>Space-like environment testing: vacuum and thermal</a:t>
            </a:r>
          </a:p>
        </p:txBody>
      </p:sp>
      <p:pic>
        <p:nvPicPr>
          <p:cNvPr id="3074" name="Image 1">
            <a:extLst>
              <a:ext uri="{FF2B5EF4-FFF2-40B4-BE49-F238E27FC236}">
                <a16:creationId xmlns:a16="http://schemas.microsoft.com/office/drawing/2014/main" id="{A87FB78B-C0E4-4C8C-A791-1F9B120B72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1" r="6947"/>
          <a:stretch>
            <a:fillRect/>
          </a:stretch>
        </p:blipFill>
        <p:spPr bwMode="auto">
          <a:xfrm>
            <a:off x="612176" y="1101011"/>
            <a:ext cx="5377739" cy="36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Image 1">
            <a:extLst>
              <a:ext uri="{FF2B5EF4-FFF2-40B4-BE49-F238E27FC236}">
                <a16:creationId xmlns:a16="http://schemas.microsoft.com/office/drawing/2014/main" id="{19FA48D0-CA5A-4497-95A4-9199788278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3" r="6651"/>
          <a:stretch>
            <a:fillRect/>
          </a:stretch>
        </p:blipFill>
        <p:spPr bwMode="auto">
          <a:xfrm>
            <a:off x="6558701" y="1099484"/>
            <a:ext cx="5190106" cy="36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Image 11">
            <a:extLst>
              <a:ext uri="{FF2B5EF4-FFF2-40B4-BE49-F238E27FC236}">
                <a16:creationId xmlns:a16="http://schemas.microsoft.com/office/drawing/2014/main" id="{96D4226B-DA9D-4A95-981C-A17FFCE9CD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770" y="1395127"/>
            <a:ext cx="755650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6">
            <a:extLst>
              <a:ext uri="{FF2B5EF4-FFF2-40B4-BE49-F238E27FC236}">
                <a16:creationId xmlns:a16="http://schemas.microsoft.com/office/drawing/2014/main" id="{3D1BE339-A838-4A25-9770-9065CEA01D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0310" y="151755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3077" name="Image 7">
            <a:extLst>
              <a:ext uri="{FF2B5EF4-FFF2-40B4-BE49-F238E27FC236}">
                <a16:creationId xmlns:a16="http://schemas.microsoft.com/office/drawing/2014/main" id="{11E26B7E-4784-402E-B2DC-EA8324F270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5378">
            <a:off x="6992920" y="1397608"/>
            <a:ext cx="722313" cy="72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Thales Alenia Space | CO2 Human Emissions">
            <a:extLst>
              <a:ext uri="{FF2B5EF4-FFF2-40B4-BE49-F238E27FC236}">
                <a16:creationId xmlns:a16="http://schemas.microsoft.com/office/drawing/2014/main" id="{6D7B1CCF-698E-49C7-B53D-B2A4DF9888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470" y="1408438"/>
            <a:ext cx="692514" cy="346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Thales Alenia Space | CO2 Human Emissions">
            <a:extLst>
              <a:ext uri="{FF2B5EF4-FFF2-40B4-BE49-F238E27FC236}">
                <a16:creationId xmlns:a16="http://schemas.microsoft.com/office/drawing/2014/main" id="{947EC84E-E79B-4175-B31D-A2E29B2E29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107" y="1397168"/>
            <a:ext cx="692514" cy="346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35466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356DDA6C-E5E3-4684-A97F-08A3958911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43751" y="1241981"/>
            <a:ext cx="5864341" cy="4583783"/>
          </a:xfrm>
        </p:spPr>
        <p:txBody>
          <a:bodyPr/>
          <a:lstStyle/>
          <a:p>
            <a:pPr algn="just"/>
            <a:r>
              <a:rPr lang="en-US" sz="2000" dirty="0"/>
              <a:t>Power-handling test conditions</a:t>
            </a:r>
          </a:p>
          <a:p>
            <a:pPr lvl="1" algn="just"/>
            <a:r>
              <a:rPr lang="en-US" sz="1800" dirty="0"/>
              <a:t>Frequency: 12.2 GHz </a:t>
            </a:r>
          </a:p>
          <a:p>
            <a:pPr lvl="1" algn="just"/>
            <a:r>
              <a:rPr lang="en-US" sz="1800" dirty="0"/>
              <a:t>Incident power: 0 to 5 W, in 0.5 W steps</a:t>
            </a:r>
          </a:p>
          <a:p>
            <a:pPr lvl="1" algn="just"/>
            <a:r>
              <a:rPr lang="en-US" sz="1800" dirty="0"/>
              <a:t>Thermal vacuum chamber temperature: constant at +150 °C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The reflection coefficient remains relatively stable, varying by about 3.5 dB (single wedge) and 2.5 dB (double wedge).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/>
              <a:t>Good electromagnetic stability under high-temperature vacuum, up to 5 W incident power.</a:t>
            </a:r>
            <a:endParaRPr lang="fr-FR" sz="2000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60094782-B4D9-42DC-A270-A43507BE4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1353800" cy="775518"/>
          </a:xfrm>
        </p:spPr>
        <p:txBody>
          <a:bodyPr/>
          <a:lstStyle/>
          <a:p>
            <a:r>
              <a:rPr lang="en-US" dirty="0"/>
              <a:t>Space-like environment testing: power</a:t>
            </a:r>
            <a:br>
              <a:rPr lang="en-US" dirty="0"/>
            </a:br>
            <a:endParaRPr lang="fr-FR" dirty="0"/>
          </a:p>
        </p:txBody>
      </p:sp>
      <p:pic>
        <p:nvPicPr>
          <p:cNvPr id="5122" name="Image 1">
            <a:extLst>
              <a:ext uri="{FF2B5EF4-FFF2-40B4-BE49-F238E27FC236}">
                <a16:creationId xmlns:a16="http://schemas.microsoft.com/office/drawing/2014/main" id="{C8E0E135-0966-42F6-9AE9-FB73B3E090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5" r="6819"/>
          <a:stretch/>
        </p:blipFill>
        <p:spPr bwMode="auto">
          <a:xfrm>
            <a:off x="210207" y="1619280"/>
            <a:ext cx="5633544" cy="3619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Thales Alenia Space | CO2 Human Emissions">
            <a:extLst>
              <a:ext uri="{FF2B5EF4-FFF2-40B4-BE49-F238E27FC236}">
                <a16:creationId xmlns:a16="http://schemas.microsoft.com/office/drawing/2014/main" id="{D66AE0F0-45CC-4FB1-A650-7258999C1A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25" y="1912014"/>
            <a:ext cx="692514" cy="346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2047B8B-9A26-425F-B9FB-AC2DBECFF793}"/>
              </a:ext>
            </a:extLst>
          </p:cNvPr>
          <p:cNvSpPr/>
          <p:nvPr/>
        </p:nvSpPr>
        <p:spPr>
          <a:xfrm>
            <a:off x="1349011" y="5245347"/>
            <a:ext cx="37675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Measured reflection coefficient for single- and double-wedge under power variation at 12.2 GHz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1380333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0D696B03-CE32-45D9-AE21-7C2555A0E2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Single- and double-linear wedge loads redesigned for the Ka-band (17.3–21.2 GHz): loads length of 20 mm.</a:t>
            </a:r>
            <a:endParaRPr lang="fr-FR" sz="2000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F6E1915E-87F9-49B1-89FE-EB556399A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Extending the study to the Ka-band</a:t>
            </a:r>
            <a:endParaRPr lang="fr-FR" dirty="0"/>
          </a:p>
        </p:txBody>
      </p:sp>
      <p:pic>
        <p:nvPicPr>
          <p:cNvPr id="6146" name="Image 1">
            <a:extLst>
              <a:ext uri="{FF2B5EF4-FFF2-40B4-BE49-F238E27FC236}">
                <a16:creationId xmlns:a16="http://schemas.microsoft.com/office/drawing/2014/main" id="{E941DCD1-E657-4B59-A6C2-45EB215ECF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1" r="8476"/>
          <a:stretch>
            <a:fillRect/>
          </a:stretch>
        </p:blipFill>
        <p:spPr bwMode="auto">
          <a:xfrm>
            <a:off x="6221693" y="1873708"/>
            <a:ext cx="5549900" cy="2479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Image 1">
            <a:extLst>
              <a:ext uri="{FF2B5EF4-FFF2-40B4-BE49-F238E27FC236}">
                <a16:creationId xmlns:a16="http://schemas.microsoft.com/office/drawing/2014/main" id="{07FAD64F-EA8C-4603-8CB1-57BD05C9AA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2" r="8023"/>
          <a:stretch>
            <a:fillRect/>
          </a:stretch>
        </p:blipFill>
        <p:spPr bwMode="auto">
          <a:xfrm>
            <a:off x="671793" y="1886408"/>
            <a:ext cx="5549900" cy="2479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06C058C-2041-415D-9D8F-E446681178C2}"/>
              </a:ext>
            </a:extLst>
          </p:cNvPr>
          <p:cNvSpPr/>
          <p:nvPr/>
        </p:nvSpPr>
        <p:spPr>
          <a:xfrm>
            <a:off x="4595638" y="4378484"/>
            <a:ext cx="325210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Simulated and measured reflection coefficients</a:t>
            </a:r>
            <a:endParaRPr lang="fr-FR" sz="12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C6BE65A-28E2-45BB-A0DE-10A44DD69778}"/>
              </a:ext>
            </a:extLst>
          </p:cNvPr>
          <p:cNvSpPr/>
          <p:nvPr/>
        </p:nvSpPr>
        <p:spPr>
          <a:xfrm>
            <a:off x="838200" y="4680883"/>
            <a:ext cx="108698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tx2"/>
                </a:solidFill>
                <a:latin typeface="+mj-lt"/>
                <a:cs typeface="+mn-cs"/>
              </a:rPr>
              <a:t>Single-linear wedge: excellent agreement between simulated and measured reflection over the entire band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tx2"/>
                </a:solidFill>
                <a:latin typeface="+mj-lt"/>
                <a:cs typeface="+mn-cs"/>
              </a:rPr>
              <a:t>Double-linear wedge: significant simulation–measurement discrepancy, due to its small dimensions, which make accurate manufacturing difficult</a:t>
            </a:r>
          </a:p>
        </p:txBody>
      </p:sp>
      <p:pic>
        <p:nvPicPr>
          <p:cNvPr id="8" name="Image 11">
            <a:extLst>
              <a:ext uri="{FF2B5EF4-FFF2-40B4-BE49-F238E27FC236}">
                <a16:creationId xmlns:a16="http://schemas.microsoft.com/office/drawing/2014/main" id="{DBF20E2B-510E-4B09-8D3C-110A3AFCA2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170" y="3321611"/>
            <a:ext cx="755650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7">
            <a:extLst>
              <a:ext uri="{FF2B5EF4-FFF2-40B4-BE49-F238E27FC236}">
                <a16:creationId xmlns:a16="http://schemas.microsoft.com/office/drawing/2014/main" id="{3B647C2D-94B3-46F8-9F42-4C73157900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5378">
            <a:off x="6611919" y="2070708"/>
            <a:ext cx="722313" cy="72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52939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0D696B03-CE32-45D9-AE21-7C2555A0E2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Space-like environment testing: vacuum and thermal testing</a:t>
            </a:r>
            <a:endParaRPr lang="fr-FR" sz="2000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F6E1915E-87F9-49B1-89FE-EB556399A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Extending the study to the Ka-band</a:t>
            </a:r>
            <a:endParaRPr lang="fr-FR" dirty="0"/>
          </a:p>
        </p:txBody>
      </p:sp>
      <p:pic>
        <p:nvPicPr>
          <p:cNvPr id="7170" name="Image 1">
            <a:extLst>
              <a:ext uri="{FF2B5EF4-FFF2-40B4-BE49-F238E27FC236}">
                <a16:creationId xmlns:a16="http://schemas.microsoft.com/office/drawing/2014/main" id="{BC85E96F-511F-4BB9-AE1C-A27277ADCA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7" r="7710"/>
          <a:stretch/>
        </p:blipFill>
        <p:spPr bwMode="auto">
          <a:xfrm>
            <a:off x="242606" y="1553466"/>
            <a:ext cx="5380522" cy="3640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>
            <a:extLst>
              <a:ext uri="{FF2B5EF4-FFF2-40B4-BE49-F238E27FC236}">
                <a16:creationId xmlns:a16="http://schemas.microsoft.com/office/drawing/2014/main" id="{A23DF366-399B-4FC4-ADA7-325C812BB8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988" y="1606806"/>
            <a:ext cx="4076812" cy="2451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6EF8554-7A7E-44F4-BAF8-CC0CB2B8CE66}"/>
              </a:ext>
            </a:extLst>
          </p:cNvPr>
          <p:cNvSpPr/>
          <p:nvPr/>
        </p:nvSpPr>
        <p:spPr>
          <a:xfrm>
            <a:off x="5623128" y="3966487"/>
            <a:ext cx="632626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tx2"/>
                </a:solidFill>
                <a:latin typeface="+mj-lt"/>
                <a:cs typeface="+mn-cs"/>
              </a:rPr>
              <a:t>No significant degradation in |S</a:t>
            </a:r>
            <a:r>
              <a:rPr lang="en-US" sz="1600" baseline="-25000" dirty="0">
                <a:solidFill>
                  <a:schemeClr val="tx2"/>
                </a:solidFill>
                <a:latin typeface="+mj-lt"/>
                <a:cs typeface="+mn-cs"/>
              </a:rPr>
              <a:t>11</a:t>
            </a:r>
            <a:r>
              <a:rPr lang="en-US" sz="1600" dirty="0">
                <a:solidFill>
                  <a:schemeClr val="tx2"/>
                </a:solidFill>
                <a:latin typeface="+mj-lt"/>
                <a:cs typeface="+mn-cs"/>
              </a:rPr>
              <a:t>| regardless of temperature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tx2"/>
                </a:solidFill>
                <a:latin typeface="+mj-lt"/>
                <a:cs typeface="+mn-cs"/>
              </a:rPr>
              <a:t>High-power tests at 19.25 GHz (pressure below 5×10⁻⁵ mbar, +150 °C)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tx2"/>
                </a:solidFill>
                <a:latin typeface="+mj-lt"/>
                <a:cs typeface="+mn-cs"/>
              </a:rPr>
              <a:t>Incident power limited to 1.25 W (application requirement): reflection coefficient stable, varying by only 0.6 dB</a:t>
            </a:r>
          </a:p>
        </p:txBody>
      </p:sp>
      <p:pic>
        <p:nvPicPr>
          <p:cNvPr id="10" name="Image 11">
            <a:extLst>
              <a:ext uri="{FF2B5EF4-FFF2-40B4-BE49-F238E27FC236}">
                <a16:creationId xmlns:a16="http://schemas.microsoft.com/office/drawing/2014/main" id="{52AAC9CA-F86A-4D23-A8EE-3851FAE346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293" y="3966487"/>
            <a:ext cx="755650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Thales Alenia Space | CO2 Human Emissions">
            <a:extLst>
              <a:ext uri="{FF2B5EF4-FFF2-40B4-BE49-F238E27FC236}">
                <a16:creationId xmlns:a16="http://schemas.microsoft.com/office/drawing/2014/main" id="{AF2B59B7-40FC-4763-89D6-3C2C427BD1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293" y="1865638"/>
            <a:ext cx="692514" cy="346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Thales Alenia Space | CO2 Human Emissions">
            <a:extLst>
              <a:ext uri="{FF2B5EF4-FFF2-40B4-BE49-F238E27FC236}">
                <a16:creationId xmlns:a16="http://schemas.microsoft.com/office/drawing/2014/main" id="{C35E1C3C-1B13-482A-BCB6-9D3295E4B7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9502" y="2017432"/>
            <a:ext cx="692514" cy="346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84074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82D77675-8B44-4725-96C3-4F30490B6C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1800" dirty="0"/>
              <a:t>High-temperature thermoplastic composites investigated for space-compatible rectangular waveguide loads</a:t>
            </a:r>
          </a:p>
          <a:p>
            <a:pPr algn="just"/>
            <a:r>
              <a:rPr lang="en-US" sz="1800" dirty="0"/>
              <a:t>PEEK-ESD loads showed promising performance for space applications in both the Ku- and Ka-bands</a:t>
            </a:r>
          </a:p>
          <a:p>
            <a:pPr algn="just"/>
            <a:r>
              <a:rPr lang="en-US" sz="1800" dirty="0"/>
              <a:t>Good simulation–measurement agreement, confirming the design approach and the reproducibility of the manufacturing process</a:t>
            </a:r>
          </a:p>
          <a:p>
            <a:pPr algn="just"/>
            <a:r>
              <a:rPr lang="en-US" sz="1800" dirty="0"/>
              <a:t>Stable electromagnetic performance under vacuum and thermal cycling, but power limitations identified</a:t>
            </a:r>
          </a:p>
          <a:p>
            <a:pPr algn="just"/>
            <a:r>
              <a:rPr lang="en-US" sz="1800" dirty="0"/>
              <a:t>Ka-band single wedge: reflection below −20 dB during high-temperature vacuum power tests, with limited variation and no significant degradation afterwards</a:t>
            </a:r>
            <a:endParaRPr lang="fr-FR" sz="1800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B58ECA66-4AF7-4868-AAFE-92871FFCF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Conclusion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6349D8D-1672-42D8-9C23-5289FA6DF0D6}"/>
              </a:ext>
            </a:extLst>
          </p:cNvPr>
          <p:cNvSpPr/>
          <p:nvPr/>
        </p:nvSpPr>
        <p:spPr>
          <a:xfrm>
            <a:off x="3173693" y="4415690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/>
            <a:br>
              <a:rPr lang="en-US" altLang="fr-FR" sz="2400" i="1" kern="0" dirty="0">
                <a:latin typeface="+mj-lt"/>
              </a:rPr>
            </a:br>
            <a:br>
              <a:rPr lang="en-US" altLang="fr-FR" sz="2400" i="1" kern="0" dirty="0">
                <a:latin typeface="+mj-lt"/>
              </a:rPr>
            </a:br>
            <a:r>
              <a:rPr lang="en-US" altLang="fr-FR" sz="2400" i="1" kern="0" dirty="0">
                <a:latin typeface="+mj-lt"/>
              </a:rPr>
              <a:t>Thank you for your attention</a:t>
            </a:r>
          </a:p>
        </p:txBody>
      </p:sp>
    </p:spTree>
    <p:extLst>
      <p:ext uri="{BB962C8B-B14F-4D97-AF65-F5344CB8AC3E}">
        <p14:creationId xmlns:p14="http://schemas.microsoft.com/office/powerpoint/2010/main" val="32436321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25E5B89B-4518-4A14-8FCD-E6A63027D7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4BD14CF5-47E6-4FD5-B1DD-7BA3EE88C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Questions slides </a:t>
            </a:r>
          </a:p>
        </p:txBody>
      </p:sp>
    </p:spTree>
    <p:extLst>
      <p:ext uri="{BB962C8B-B14F-4D97-AF65-F5344CB8AC3E}">
        <p14:creationId xmlns:p14="http://schemas.microsoft.com/office/powerpoint/2010/main" val="18147684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96378F3F-2B63-4FAD-9682-E97BE2CB16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56201B71-2606-48BC-B471-1584F0E74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3D- printing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B8D4A2F-589B-45CB-BF26-EBCA270A4A2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2633" y="1518280"/>
            <a:ext cx="3045460" cy="281876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E3ECF82-F227-4C6A-934D-3A770C2505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0174273"/>
              </p:ext>
            </p:extLst>
          </p:nvPr>
        </p:nvGraphicFramePr>
        <p:xfrm>
          <a:off x="1095843" y="1783080"/>
          <a:ext cx="4870617" cy="2157727"/>
        </p:xfrm>
        <a:graphic>
          <a:graphicData uri="http://schemas.openxmlformats.org/drawingml/2006/table">
            <a:tbl>
              <a:tblPr firstRow="1" firstCol="1" bandRow="1"/>
              <a:tblGrid>
                <a:gridCol w="28132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49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noProof="0">
                          <a:effectLst/>
                          <a:latin typeface="+mj-lt"/>
                          <a:ea typeface="Times New Roman"/>
                        </a:rPr>
                        <a:t>Main settings</a:t>
                      </a:r>
                      <a:endParaRPr lang="en-US" sz="1600" noProof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noProof="0">
                          <a:effectLst/>
                          <a:latin typeface="+mj-lt"/>
                          <a:ea typeface="Times New Roman"/>
                        </a:rPr>
                        <a:t> </a:t>
                      </a:r>
                      <a:endParaRPr lang="en-US" sz="1600" noProof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28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noProof="0">
                          <a:latin typeface="+mj-lt"/>
                        </a:rPr>
                        <a:t>Print nozzle diameter</a:t>
                      </a:r>
                      <a:endParaRPr lang="en-US" sz="1600" noProof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noProof="0">
                          <a:effectLst/>
                          <a:latin typeface="+mj-lt"/>
                          <a:ea typeface="Times New Roman"/>
                        </a:rPr>
                        <a:t>0.4 mm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49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noProof="0">
                          <a:effectLst/>
                          <a:latin typeface="+mj-lt"/>
                          <a:ea typeface="Times New Roman"/>
                        </a:rPr>
                        <a:t>Nozzle temperature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noProof="0">
                          <a:effectLst/>
                          <a:latin typeface="+mj-lt"/>
                          <a:ea typeface="Times New Roman"/>
                        </a:rPr>
                        <a:t>390 °C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49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noProof="0">
                          <a:effectLst/>
                          <a:latin typeface="+mj-lt"/>
                          <a:ea typeface="Times New Roman"/>
                        </a:rPr>
                        <a:t>Bed temperature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noProof="0">
                          <a:effectLst/>
                          <a:latin typeface="+mj-lt"/>
                          <a:ea typeface="Times New Roman"/>
                        </a:rPr>
                        <a:t>110 °C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49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noProof="0">
                          <a:effectLst/>
                          <a:latin typeface="+mj-lt"/>
                          <a:ea typeface="Times New Roman"/>
                        </a:rPr>
                        <a:t>Chamber temperature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noProof="0">
                          <a:effectLst/>
                          <a:latin typeface="+mj-lt"/>
                          <a:ea typeface="Times New Roman"/>
                        </a:rPr>
                        <a:t>75 °C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49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noProof="0">
                          <a:effectLst/>
                          <a:latin typeface="+mj-lt"/>
                          <a:ea typeface="Times New Roman"/>
                        </a:rPr>
                        <a:t>Layer thickness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noProof="0" dirty="0">
                          <a:effectLst/>
                          <a:latin typeface="+mj-lt"/>
                          <a:ea typeface="Times New Roman"/>
                        </a:rPr>
                        <a:t>0.2 mm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49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noProof="0">
                          <a:effectLst/>
                          <a:latin typeface="+mj-lt"/>
                          <a:ea typeface="Times New Roman"/>
                        </a:rPr>
                        <a:t>Print speed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noProof="0">
                          <a:effectLst/>
                          <a:latin typeface="+mj-lt"/>
                          <a:ea typeface="Times New Roman"/>
                        </a:rPr>
                        <a:t>30 mm.s</a:t>
                      </a:r>
                      <a:r>
                        <a:rPr lang="en-US" sz="1600" baseline="30000" noProof="0">
                          <a:effectLst/>
                          <a:latin typeface="+mj-lt"/>
                          <a:ea typeface="Times New Roman"/>
                        </a:rPr>
                        <a:t>-1</a:t>
                      </a:r>
                      <a:endParaRPr lang="en-US" sz="1600" noProof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49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noProof="0">
                          <a:effectLst/>
                          <a:latin typeface="+mj-lt"/>
                          <a:ea typeface="Times New Roman"/>
                        </a:rPr>
                        <a:t>Fill rate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noProof="0" dirty="0">
                          <a:effectLst/>
                          <a:latin typeface="+mj-lt"/>
                          <a:ea typeface="Times New Roman"/>
                        </a:rPr>
                        <a:t>100 %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EF4DFB61-AAA3-43D3-AFB0-1B9FD7CC297A}"/>
              </a:ext>
            </a:extLst>
          </p:cNvPr>
          <p:cNvSpPr/>
          <p:nvPr/>
        </p:nvSpPr>
        <p:spPr>
          <a:xfrm>
            <a:off x="1701800" y="4683230"/>
            <a:ext cx="78867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/>
              <a:t>High-temperature printing (390°C) on a 3NTR A2v4 machine ABS support material, followed by dissolution in acetone</a:t>
            </a: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19127126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5DD4790C-AE45-4006-889F-76AAEBAC1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293" y="1241981"/>
            <a:ext cx="5170208" cy="4583783"/>
          </a:xfrm>
        </p:spPr>
        <p:txBody>
          <a:bodyPr/>
          <a:lstStyle/>
          <a:p>
            <a:r>
              <a:rPr lang="en-US" sz="2000" dirty="0"/>
              <a:t>Space-like test conditions</a:t>
            </a:r>
          </a:p>
          <a:p>
            <a:pPr lvl="1"/>
            <a:r>
              <a:rPr lang="en-US" sz="2000" dirty="0"/>
              <a:t>Thermal vacuum chamber reproducing representative space environmental conditions</a:t>
            </a:r>
          </a:p>
          <a:p>
            <a:pPr lvl="1"/>
            <a:r>
              <a:rPr lang="en-US" sz="2000" dirty="0"/>
              <a:t>Volume: 2 m³</a:t>
            </a:r>
          </a:p>
          <a:p>
            <a:pPr lvl="1"/>
            <a:r>
              <a:rPr lang="en-US" sz="2000" dirty="0"/>
              <a:t>Temperature range: −150 °C to +150 °C (accuracy ±1.5 °C)</a:t>
            </a:r>
          </a:p>
          <a:p>
            <a:pPr lvl="1"/>
            <a:r>
              <a:rPr lang="en-US" sz="2000" dirty="0"/>
              <a:t>Pressure: kept below 5×10⁻⁵ mbar during the tests</a:t>
            </a:r>
            <a:endParaRPr lang="fr-FR" sz="2000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80135BB3-C427-423C-ACB8-B96BAD0BA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Space-like environment testing</a:t>
            </a:r>
            <a:endParaRPr lang="fr-FR" dirty="0"/>
          </a:p>
        </p:txBody>
      </p:sp>
      <p:pic>
        <p:nvPicPr>
          <p:cNvPr id="4" name="Image 3" descr="M:\mesures_cep\2m3_ku\2-Tests_en_cours_2M3-Ku\Charges_Ku_Universiité_de_Brest\03-Photos\20240530_165632_recadre.jpg">
            <a:extLst>
              <a:ext uri="{FF2B5EF4-FFF2-40B4-BE49-F238E27FC236}">
                <a16:creationId xmlns:a16="http://schemas.microsoft.com/office/drawing/2014/main" id="{566574FC-49C9-496B-9A9C-D3E894E82524}"/>
              </a:ext>
            </a:extLst>
          </p:cNvPr>
          <p:cNvPicPr/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05501" y="1217295"/>
            <a:ext cx="5894705" cy="44234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042569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2FB51E07-71D0-4F3A-AD18-1FDB8D8BE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TAS measurements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E1FD9E3-00D4-43C5-9185-DC4263E514E9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4960" y="1140644"/>
            <a:ext cx="7020560" cy="434625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EAD0835-B3C0-4FF7-BED7-344BD7AC9F33}"/>
              </a:ext>
            </a:extLst>
          </p:cNvPr>
          <p:cNvSpPr/>
          <p:nvPr/>
        </p:nvSpPr>
        <p:spPr>
          <a:xfrm>
            <a:off x="494562" y="4149170"/>
            <a:ext cx="20047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The temperature ramp rate was maintained below 2°C/min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207280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2FB51E07-71D0-4F3A-AD18-1FDB8D8BE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TAS measurements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165ED0F-FCCC-499A-9E0E-346048CD2D8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2640" y="1125312"/>
            <a:ext cx="7315200" cy="46073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3315441"/>
      </p:ext>
    </p:extLst>
  </p:cSld>
  <p:clrMapOvr>
    <a:masterClrMapping/>
  </p:clrMapOvr>
</p:sld>
</file>

<file path=ppt/theme/theme1.xml><?xml version="1.0" encoding="utf-8"?>
<a:theme xmlns:a="http://schemas.openxmlformats.org/drawingml/2006/main" name="labsticc">
  <a:themeElements>
    <a:clrScheme name="labsticc 12">
      <a:dk1>
        <a:srgbClr val="000066"/>
      </a:dk1>
      <a:lt1>
        <a:srgbClr val="FFFFFF"/>
      </a:lt1>
      <a:dk2>
        <a:srgbClr val="333399"/>
      </a:dk2>
      <a:lt2>
        <a:srgbClr val="1C1C1C"/>
      </a:lt2>
      <a:accent1>
        <a:srgbClr val="2AA9BA"/>
      </a:accent1>
      <a:accent2>
        <a:srgbClr val="5F5F5F"/>
      </a:accent2>
      <a:accent3>
        <a:srgbClr val="FFFFFF"/>
      </a:accent3>
      <a:accent4>
        <a:srgbClr val="000056"/>
      </a:accent4>
      <a:accent5>
        <a:srgbClr val="ACD1D9"/>
      </a:accent5>
      <a:accent6>
        <a:srgbClr val="555555"/>
      </a:accent6>
      <a:hlink>
        <a:srgbClr val="00CCFF"/>
      </a:hlink>
      <a:folHlink>
        <a:srgbClr val="000099"/>
      </a:folHlink>
    </a:clrScheme>
    <a:fontScheme name="labsticc">
      <a:majorFont>
        <a:latin typeface="Levenim MT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BE0E9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b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fr-FR" sz="1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BE0E9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b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fr-FR" sz="1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labsticc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bsticc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bsticc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bsticc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bsticc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bsticc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bsticc 7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A1A1A1"/>
        </a:accent6>
        <a:hlink>
          <a:srgbClr val="00CCFF"/>
        </a:hlink>
        <a:folHlink>
          <a:srgbClr val="0000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bsticc 8">
        <a:dk1>
          <a:srgbClr val="000066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B2B2B2"/>
        </a:accent2>
        <a:accent3>
          <a:srgbClr val="FFFFFF"/>
        </a:accent3>
        <a:accent4>
          <a:srgbClr val="000056"/>
        </a:accent4>
        <a:accent5>
          <a:srgbClr val="AAEFD1"/>
        </a:accent5>
        <a:accent6>
          <a:srgbClr val="A1A1A1"/>
        </a:accent6>
        <a:hlink>
          <a:srgbClr val="00CCFF"/>
        </a:hlink>
        <a:folHlink>
          <a:srgbClr val="0000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bsticc 9">
        <a:dk1>
          <a:srgbClr val="000066"/>
        </a:dk1>
        <a:lt1>
          <a:srgbClr val="FFFFFF"/>
        </a:lt1>
        <a:dk2>
          <a:srgbClr val="333399"/>
        </a:dk2>
        <a:lt2>
          <a:srgbClr val="1C1C1C"/>
        </a:lt2>
        <a:accent1>
          <a:srgbClr val="2AA9BA"/>
        </a:accent1>
        <a:accent2>
          <a:srgbClr val="B2B2B2"/>
        </a:accent2>
        <a:accent3>
          <a:srgbClr val="FFFFFF"/>
        </a:accent3>
        <a:accent4>
          <a:srgbClr val="000056"/>
        </a:accent4>
        <a:accent5>
          <a:srgbClr val="ACD1D9"/>
        </a:accent5>
        <a:accent6>
          <a:srgbClr val="A1A1A1"/>
        </a:accent6>
        <a:hlink>
          <a:srgbClr val="00CCFF"/>
        </a:hlink>
        <a:folHlink>
          <a:srgbClr val="0000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bsticc 10">
        <a:dk1>
          <a:srgbClr val="000066"/>
        </a:dk1>
        <a:lt1>
          <a:srgbClr val="DDDDDD"/>
        </a:lt1>
        <a:dk2>
          <a:srgbClr val="333399"/>
        </a:dk2>
        <a:lt2>
          <a:srgbClr val="1C1C1C"/>
        </a:lt2>
        <a:accent1>
          <a:srgbClr val="2AA9BA"/>
        </a:accent1>
        <a:accent2>
          <a:srgbClr val="B2B2B2"/>
        </a:accent2>
        <a:accent3>
          <a:srgbClr val="EBEBEB"/>
        </a:accent3>
        <a:accent4>
          <a:srgbClr val="000056"/>
        </a:accent4>
        <a:accent5>
          <a:srgbClr val="ACD1D9"/>
        </a:accent5>
        <a:accent6>
          <a:srgbClr val="A1A1A1"/>
        </a:accent6>
        <a:hlink>
          <a:srgbClr val="00CCFF"/>
        </a:hlink>
        <a:folHlink>
          <a:srgbClr val="0000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bsticc 11">
        <a:dk1>
          <a:srgbClr val="000066"/>
        </a:dk1>
        <a:lt1>
          <a:srgbClr val="DDDDDD"/>
        </a:lt1>
        <a:dk2>
          <a:srgbClr val="333399"/>
        </a:dk2>
        <a:lt2>
          <a:srgbClr val="1C1C1C"/>
        </a:lt2>
        <a:accent1>
          <a:srgbClr val="2AA9BA"/>
        </a:accent1>
        <a:accent2>
          <a:srgbClr val="5F5F5F"/>
        </a:accent2>
        <a:accent3>
          <a:srgbClr val="EBEBEB"/>
        </a:accent3>
        <a:accent4>
          <a:srgbClr val="000056"/>
        </a:accent4>
        <a:accent5>
          <a:srgbClr val="ACD1D9"/>
        </a:accent5>
        <a:accent6>
          <a:srgbClr val="555555"/>
        </a:accent6>
        <a:hlink>
          <a:srgbClr val="00CCFF"/>
        </a:hlink>
        <a:folHlink>
          <a:srgbClr val="0000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bsticc 12">
        <a:dk1>
          <a:srgbClr val="000066"/>
        </a:dk1>
        <a:lt1>
          <a:srgbClr val="FFFFFF"/>
        </a:lt1>
        <a:dk2>
          <a:srgbClr val="333399"/>
        </a:dk2>
        <a:lt2>
          <a:srgbClr val="1C1C1C"/>
        </a:lt2>
        <a:accent1>
          <a:srgbClr val="2AA9BA"/>
        </a:accent1>
        <a:accent2>
          <a:srgbClr val="5F5F5F"/>
        </a:accent2>
        <a:accent3>
          <a:srgbClr val="FFFFFF"/>
        </a:accent3>
        <a:accent4>
          <a:srgbClr val="000056"/>
        </a:accent4>
        <a:accent5>
          <a:srgbClr val="ACD1D9"/>
        </a:accent5>
        <a:accent6>
          <a:srgbClr val="555555"/>
        </a:accent6>
        <a:hlink>
          <a:srgbClr val="00CCFF"/>
        </a:hlink>
        <a:folHlink>
          <a:srgbClr val="0000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67264375570BA4FBCBDADFAC2E5F86E" ma:contentTypeVersion="15" ma:contentTypeDescription="Create a new document." ma:contentTypeScope="" ma:versionID="eaed55dee9fc150cf72bc02fbaf959a3">
  <xsd:schema xmlns:xsd="http://www.w3.org/2001/XMLSchema" xmlns:xs="http://www.w3.org/2001/XMLSchema" xmlns:p="http://schemas.microsoft.com/office/2006/metadata/properties" xmlns:ns1="http://schemas.microsoft.com/sharepoint/v3" xmlns:ns2="8e67479b-ecda-47d0-818b-f7949f60679b" xmlns:ns3="20942923-55d2-49c8-b9c0-81829f89baaf" targetNamespace="http://schemas.microsoft.com/office/2006/metadata/properties" ma:root="true" ma:fieldsID="11d824407df04923b5c0ed2772f3c817" ns1:_="" ns2:_="" ns3:_="">
    <xsd:import namespace="http://schemas.microsoft.com/sharepoint/v3"/>
    <xsd:import namespace="8e67479b-ecda-47d0-818b-f7949f60679b"/>
    <xsd:import namespace="20942923-55d2-49c8-b9c0-81829f89ba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67479b-ecda-47d0-818b-f7949f6067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b688d343-e684-46db-b94f-a4cae8ed196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942923-55d2-49c8-b9c0-81829f89baa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e289861a-0e22-48e1-9f14-1e930b706a5b}" ma:internalName="TaxCatchAll" ma:showField="CatchAllData" ma:web="20942923-55d2-49c8-b9c0-81829f89ba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20942923-55d2-49c8-b9c0-81829f89baaf" xsi:nil="true"/>
    <lcf76f155ced4ddcb4097134ff3c332f xmlns="8e67479b-ecda-47d0-818b-f7949f60679b">
      <Terms xmlns="http://schemas.microsoft.com/office/infopath/2007/PartnerControls"/>
    </lcf76f155ced4ddcb4097134ff3c332f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94B42F33-D714-4B7F-B164-ECCB90D96566}"/>
</file>

<file path=customXml/itemProps2.xml><?xml version="1.0" encoding="utf-8"?>
<ds:datastoreItem xmlns:ds="http://schemas.openxmlformats.org/officeDocument/2006/customXml" ds:itemID="{523AC7C1-DCBD-45DD-8B69-E9B5E6A82230}"/>
</file>

<file path=customXml/itemProps3.xml><?xml version="1.0" encoding="utf-8"?>
<ds:datastoreItem xmlns:ds="http://schemas.openxmlformats.org/officeDocument/2006/customXml" ds:itemID="{920125A1-1FDD-4227-8CF0-23E0BBB33E27}"/>
</file>

<file path=docProps/app.xml><?xml version="1.0" encoding="utf-8"?>
<Properties xmlns="http://schemas.openxmlformats.org/officeDocument/2006/extended-properties" xmlns:vt="http://schemas.openxmlformats.org/officeDocument/2006/docPropsVTypes">
  <Template>labsticc</Template>
  <TotalTime>123284</TotalTime>
  <Words>1271</Words>
  <Application>Microsoft Office PowerPoint</Application>
  <PresentationFormat>Grand écran</PresentationFormat>
  <Paragraphs>324</Paragraphs>
  <Slides>22</Slides>
  <Notes>2</Notes>
  <HiddenSlides>0</HiddenSlides>
  <MMClips>0</MMClips>
  <ScaleCrop>false</ScaleCrop>
  <HeadingPairs>
    <vt:vector size="8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34" baseType="lpstr">
      <vt:lpstr>SimSun</vt:lpstr>
      <vt:lpstr>Arial</vt:lpstr>
      <vt:lpstr>Calibri</vt:lpstr>
      <vt:lpstr>Calibri Light</vt:lpstr>
      <vt:lpstr>Franklin Gothic Book</vt:lpstr>
      <vt:lpstr>Levenim MT</vt:lpstr>
      <vt:lpstr>Tahoma</vt:lpstr>
      <vt:lpstr>Times New Roman</vt:lpstr>
      <vt:lpstr>Wingdings</vt:lpstr>
      <vt:lpstr>labsticc</vt:lpstr>
      <vt:lpstr>Conception personnalisée</vt:lpstr>
      <vt:lpstr>Image bitmap</vt:lpstr>
      <vt:lpstr>Study of the compatibility of 3D-printed loads with a space environment</vt:lpstr>
      <vt:lpstr>Outline</vt:lpstr>
      <vt:lpstr>Introduction</vt:lpstr>
      <vt:lpstr>3D-Printing termination for Space applications</vt:lpstr>
      <vt:lpstr>Candidate materials</vt:lpstr>
      <vt:lpstr>Materials Properties characterization</vt:lpstr>
      <vt:lpstr>Shape and materials effects on load performances</vt:lpstr>
      <vt:lpstr>Shape and materials effects on load performances</vt:lpstr>
      <vt:lpstr>Simulated and measured reflection coefficients </vt:lpstr>
      <vt:lpstr>Simulated and measured reflection coefficients </vt:lpstr>
      <vt:lpstr>Measured performances at room temperature</vt:lpstr>
      <vt:lpstr>Space-like environment testing</vt:lpstr>
      <vt:lpstr>Space-like environment testing: vacuum and thermal</vt:lpstr>
      <vt:lpstr>Space-like environment testing: power </vt:lpstr>
      <vt:lpstr>Extending the study to the Ka-band</vt:lpstr>
      <vt:lpstr>Extending the study to the Ka-band</vt:lpstr>
      <vt:lpstr>Conclusion</vt:lpstr>
      <vt:lpstr>Questions slides </vt:lpstr>
      <vt:lpstr>3D- printing </vt:lpstr>
      <vt:lpstr>Space-like environment testing</vt:lpstr>
      <vt:lpstr>TAS measurements</vt:lpstr>
      <vt:lpstr>TAS measurements</vt:lpstr>
    </vt:vector>
  </TitlesOfParts>
  <Company>Telecom Bretagne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ajacq</dc:creator>
  <cp:lastModifiedBy>Lana Damaj</cp:lastModifiedBy>
  <cp:revision>2571</cp:revision>
  <cp:lastPrinted>2015-02-04T19:37:00Z</cp:lastPrinted>
  <dcterms:created xsi:type="dcterms:W3CDTF">2009-11-24T12:51:52Z</dcterms:created>
  <dcterms:modified xsi:type="dcterms:W3CDTF">2026-10-15T07:50:35Z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0x010100267264375570BA4FBCBDADFAC2E5F86E</vt:lpwstr>
  </property>
</Properties>
</file>